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AB7D"/>
    <a:srgbClr val="D1BA95"/>
    <a:srgbClr val="B59055"/>
    <a:srgbClr val="AE989C"/>
    <a:srgbClr val="9786B2"/>
    <a:srgbClr val="B9BADC"/>
    <a:srgbClr val="907CA1"/>
    <a:srgbClr val="969696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20" autoAdjust="0"/>
  </p:normalViewPr>
  <p:slideViewPr>
    <p:cSldViewPr>
      <p:cViewPr>
        <p:scale>
          <a:sx n="66" d="100"/>
          <a:sy n="66" d="100"/>
        </p:scale>
        <p:origin x="1138" y="18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4ED9D-68FB-42D4-9479-A2E3642E96DD}" type="datetimeFigureOut">
              <a:rPr lang="fr-FR" smtClean="0"/>
              <a:t>18/12/2024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0C9D8-35FC-46E3-866A-5CC492965B3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1595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12/18/2024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12/18/2024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8399526" y="6477000"/>
            <a:ext cx="744473" cy="380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g object 18"/>
          <p:cNvSpPr/>
          <p:nvPr/>
        </p:nvSpPr>
        <p:spPr>
          <a:xfrm>
            <a:off x="131762" y="3174"/>
            <a:ext cx="7707249" cy="68484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g object 19"/>
          <p:cNvSpPr/>
          <p:nvPr/>
        </p:nvSpPr>
        <p:spPr>
          <a:xfrm>
            <a:off x="131762" y="3174"/>
            <a:ext cx="6880225" cy="68484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g object 20"/>
          <p:cNvSpPr/>
          <p:nvPr/>
        </p:nvSpPr>
        <p:spPr>
          <a:xfrm>
            <a:off x="-6350" y="0"/>
            <a:ext cx="8255063" cy="6857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bg object 21"/>
          <p:cNvSpPr/>
          <p:nvPr/>
        </p:nvSpPr>
        <p:spPr>
          <a:xfrm>
            <a:off x="533400" y="495300"/>
            <a:ext cx="7362825" cy="4248150"/>
          </a:xfrm>
          <a:custGeom>
            <a:avLst/>
            <a:gdLst/>
            <a:ahLst/>
            <a:cxnLst/>
            <a:rect l="l" t="t" r="r" b="b"/>
            <a:pathLst>
              <a:path w="7362825" h="4248150">
                <a:moveTo>
                  <a:pt x="3409950" y="4248150"/>
                </a:moveTo>
                <a:lnTo>
                  <a:pt x="3514725" y="4076700"/>
                </a:lnTo>
                <a:lnTo>
                  <a:pt x="3562350" y="3933825"/>
                </a:lnTo>
                <a:lnTo>
                  <a:pt x="3629025" y="3810000"/>
                </a:lnTo>
                <a:lnTo>
                  <a:pt x="3714750" y="3648075"/>
                </a:lnTo>
                <a:lnTo>
                  <a:pt x="3829050" y="3495675"/>
                </a:lnTo>
                <a:lnTo>
                  <a:pt x="4019550" y="3457575"/>
                </a:lnTo>
                <a:lnTo>
                  <a:pt x="4219575" y="3457575"/>
                </a:lnTo>
                <a:lnTo>
                  <a:pt x="4457700" y="3448050"/>
                </a:lnTo>
                <a:lnTo>
                  <a:pt x="4772025" y="3467100"/>
                </a:lnTo>
                <a:lnTo>
                  <a:pt x="5153025" y="3438525"/>
                </a:lnTo>
                <a:lnTo>
                  <a:pt x="5257800" y="3352800"/>
                </a:lnTo>
                <a:lnTo>
                  <a:pt x="5495925" y="3352800"/>
                </a:lnTo>
                <a:lnTo>
                  <a:pt x="6486525" y="3352800"/>
                </a:lnTo>
                <a:lnTo>
                  <a:pt x="6734175" y="3390900"/>
                </a:lnTo>
                <a:lnTo>
                  <a:pt x="6905625" y="3476625"/>
                </a:lnTo>
                <a:lnTo>
                  <a:pt x="7096125" y="3514725"/>
                </a:lnTo>
                <a:lnTo>
                  <a:pt x="7286625" y="3552825"/>
                </a:lnTo>
              </a:path>
              <a:path w="7362825" h="4248150">
                <a:moveTo>
                  <a:pt x="5553075" y="123825"/>
                </a:moveTo>
                <a:lnTo>
                  <a:pt x="5676900" y="304800"/>
                </a:lnTo>
                <a:lnTo>
                  <a:pt x="5734050" y="438150"/>
                </a:lnTo>
                <a:lnTo>
                  <a:pt x="5762625" y="600075"/>
                </a:lnTo>
                <a:lnTo>
                  <a:pt x="5762625" y="723900"/>
                </a:lnTo>
                <a:lnTo>
                  <a:pt x="5715000" y="885825"/>
                </a:lnTo>
                <a:lnTo>
                  <a:pt x="5705475" y="1019175"/>
                </a:lnTo>
                <a:lnTo>
                  <a:pt x="5695950" y="1152525"/>
                </a:lnTo>
                <a:lnTo>
                  <a:pt x="5715000" y="1438275"/>
                </a:lnTo>
                <a:lnTo>
                  <a:pt x="5762625" y="1666875"/>
                </a:lnTo>
                <a:lnTo>
                  <a:pt x="5800725" y="1771650"/>
                </a:lnTo>
                <a:lnTo>
                  <a:pt x="6086475" y="1771650"/>
                </a:lnTo>
                <a:lnTo>
                  <a:pt x="6229350" y="1828800"/>
                </a:lnTo>
                <a:lnTo>
                  <a:pt x="6324600" y="1924050"/>
                </a:lnTo>
                <a:lnTo>
                  <a:pt x="6648450" y="2047875"/>
                </a:lnTo>
                <a:lnTo>
                  <a:pt x="6934200" y="2066925"/>
                </a:lnTo>
                <a:lnTo>
                  <a:pt x="7124700" y="2105025"/>
                </a:lnTo>
                <a:lnTo>
                  <a:pt x="7362825" y="2133600"/>
                </a:lnTo>
              </a:path>
              <a:path w="7362825" h="4248150">
                <a:moveTo>
                  <a:pt x="5797550" y="1771650"/>
                </a:moveTo>
                <a:lnTo>
                  <a:pt x="5670550" y="1974850"/>
                </a:lnTo>
                <a:lnTo>
                  <a:pt x="5632450" y="2114550"/>
                </a:lnTo>
                <a:lnTo>
                  <a:pt x="5562600" y="2374900"/>
                </a:lnTo>
                <a:lnTo>
                  <a:pt x="5473700" y="2609850"/>
                </a:lnTo>
                <a:lnTo>
                  <a:pt x="5365750" y="2787650"/>
                </a:lnTo>
                <a:lnTo>
                  <a:pt x="5251450" y="2927350"/>
                </a:lnTo>
                <a:lnTo>
                  <a:pt x="5194300" y="3054350"/>
                </a:lnTo>
                <a:lnTo>
                  <a:pt x="5251450" y="3359150"/>
                </a:lnTo>
              </a:path>
              <a:path w="7362825" h="4248150">
                <a:moveTo>
                  <a:pt x="0" y="685800"/>
                </a:moveTo>
                <a:lnTo>
                  <a:pt x="238125" y="781050"/>
                </a:lnTo>
                <a:lnTo>
                  <a:pt x="342900" y="809625"/>
                </a:lnTo>
                <a:lnTo>
                  <a:pt x="552450" y="847725"/>
                </a:lnTo>
                <a:lnTo>
                  <a:pt x="685800" y="847725"/>
                </a:lnTo>
                <a:lnTo>
                  <a:pt x="800100" y="876300"/>
                </a:lnTo>
                <a:lnTo>
                  <a:pt x="914400" y="962025"/>
                </a:lnTo>
                <a:lnTo>
                  <a:pt x="1028700" y="1038225"/>
                </a:lnTo>
                <a:lnTo>
                  <a:pt x="1152525" y="1076325"/>
                </a:lnTo>
                <a:lnTo>
                  <a:pt x="1304925" y="1085850"/>
                </a:lnTo>
                <a:lnTo>
                  <a:pt x="1504950" y="1085850"/>
                </a:lnTo>
                <a:lnTo>
                  <a:pt x="1733550" y="1085850"/>
                </a:lnTo>
                <a:lnTo>
                  <a:pt x="1924050" y="1085850"/>
                </a:lnTo>
                <a:lnTo>
                  <a:pt x="2038350" y="1085850"/>
                </a:lnTo>
                <a:lnTo>
                  <a:pt x="2171700" y="1209675"/>
                </a:lnTo>
                <a:lnTo>
                  <a:pt x="2466975" y="1209675"/>
                </a:lnTo>
                <a:lnTo>
                  <a:pt x="2552700" y="1343025"/>
                </a:lnTo>
                <a:lnTo>
                  <a:pt x="2200275" y="2190750"/>
                </a:lnTo>
                <a:lnTo>
                  <a:pt x="1847850" y="2514600"/>
                </a:lnTo>
                <a:lnTo>
                  <a:pt x="1847850" y="3981450"/>
                </a:lnTo>
              </a:path>
              <a:path w="7362825" h="4248150">
                <a:moveTo>
                  <a:pt x="2543175" y="1352550"/>
                </a:moveTo>
                <a:lnTo>
                  <a:pt x="2895600" y="1552575"/>
                </a:lnTo>
                <a:lnTo>
                  <a:pt x="2943225" y="1838325"/>
                </a:lnTo>
                <a:lnTo>
                  <a:pt x="3362325" y="1933575"/>
                </a:lnTo>
                <a:lnTo>
                  <a:pt x="3543300" y="2066925"/>
                </a:lnTo>
                <a:lnTo>
                  <a:pt x="4029075" y="2085975"/>
                </a:lnTo>
                <a:lnTo>
                  <a:pt x="4229100" y="2066925"/>
                </a:lnTo>
                <a:lnTo>
                  <a:pt x="4381500" y="2019300"/>
                </a:lnTo>
                <a:lnTo>
                  <a:pt x="4505325" y="1952625"/>
                </a:lnTo>
                <a:lnTo>
                  <a:pt x="4600575" y="1857375"/>
                </a:lnTo>
                <a:lnTo>
                  <a:pt x="4686300" y="1790700"/>
                </a:lnTo>
                <a:lnTo>
                  <a:pt x="4838700" y="1724025"/>
                </a:lnTo>
                <a:lnTo>
                  <a:pt x="4962525" y="1695450"/>
                </a:lnTo>
                <a:lnTo>
                  <a:pt x="5114925" y="1676400"/>
                </a:lnTo>
                <a:lnTo>
                  <a:pt x="5353050" y="1685925"/>
                </a:lnTo>
                <a:lnTo>
                  <a:pt x="5572125" y="1752600"/>
                </a:lnTo>
                <a:lnTo>
                  <a:pt x="5743575" y="1771650"/>
                </a:lnTo>
                <a:lnTo>
                  <a:pt x="5800725" y="1771650"/>
                </a:lnTo>
              </a:path>
              <a:path w="7362825" h="4248150">
                <a:moveTo>
                  <a:pt x="4076700" y="0"/>
                </a:moveTo>
                <a:lnTo>
                  <a:pt x="4076700" y="203200"/>
                </a:lnTo>
                <a:lnTo>
                  <a:pt x="4114800" y="444500"/>
                </a:lnTo>
                <a:lnTo>
                  <a:pt x="4089400" y="647700"/>
                </a:lnTo>
                <a:lnTo>
                  <a:pt x="4025900" y="774700"/>
                </a:lnTo>
                <a:lnTo>
                  <a:pt x="3962400" y="863600"/>
                </a:lnTo>
                <a:lnTo>
                  <a:pt x="3898900" y="1117600"/>
                </a:lnTo>
                <a:lnTo>
                  <a:pt x="3924300" y="1333500"/>
                </a:lnTo>
                <a:lnTo>
                  <a:pt x="4025900" y="1498600"/>
                </a:lnTo>
                <a:lnTo>
                  <a:pt x="4203700" y="1638300"/>
                </a:lnTo>
                <a:lnTo>
                  <a:pt x="4381500" y="1790700"/>
                </a:lnTo>
                <a:lnTo>
                  <a:pt x="4457700" y="1879600"/>
                </a:lnTo>
                <a:lnTo>
                  <a:pt x="4495800" y="1943100"/>
                </a:lnTo>
              </a:path>
            </a:pathLst>
          </a:custGeom>
          <a:ln w="9525">
            <a:solidFill>
              <a:srgbClr val="00FF00"/>
            </a:solidFill>
            <a:prstDash val="sysDash"/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bg object 22"/>
          <p:cNvSpPr/>
          <p:nvPr/>
        </p:nvSpPr>
        <p:spPr>
          <a:xfrm>
            <a:off x="1381125" y="19050"/>
            <a:ext cx="195580" cy="671830"/>
          </a:xfrm>
          <a:custGeom>
            <a:avLst/>
            <a:gdLst/>
            <a:ahLst/>
            <a:cxnLst/>
            <a:rect l="l" t="t" r="r" b="b"/>
            <a:pathLst>
              <a:path w="195580" h="671830">
                <a:moveTo>
                  <a:pt x="195325" y="671576"/>
                </a:moveTo>
                <a:lnTo>
                  <a:pt x="169376" y="634464"/>
                </a:lnTo>
                <a:lnTo>
                  <a:pt x="149447" y="581628"/>
                </a:lnTo>
                <a:lnTo>
                  <a:pt x="142875" y="538226"/>
                </a:lnTo>
                <a:lnTo>
                  <a:pt x="144845" y="515195"/>
                </a:lnTo>
                <a:lnTo>
                  <a:pt x="150066" y="491140"/>
                </a:lnTo>
                <a:lnTo>
                  <a:pt x="154072" y="465609"/>
                </a:lnTo>
                <a:lnTo>
                  <a:pt x="152400" y="438150"/>
                </a:lnTo>
                <a:lnTo>
                  <a:pt x="142827" y="407564"/>
                </a:lnTo>
                <a:lnTo>
                  <a:pt x="128015" y="374443"/>
                </a:lnTo>
                <a:lnTo>
                  <a:pt x="111109" y="341012"/>
                </a:lnTo>
                <a:lnTo>
                  <a:pt x="95250" y="309499"/>
                </a:lnTo>
                <a:lnTo>
                  <a:pt x="79837" y="281108"/>
                </a:lnTo>
                <a:lnTo>
                  <a:pt x="63674" y="254777"/>
                </a:lnTo>
                <a:lnTo>
                  <a:pt x="49012" y="229614"/>
                </a:lnTo>
                <a:lnTo>
                  <a:pt x="38100" y="204724"/>
                </a:lnTo>
                <a:lnTo>
                  <a:pt x="31821" y="179161"/>
                </a:lnTo>
                <a:lnTo>
                  <a:pt x="28543" y="153574"/>
                </a:lnTo>
                <a:lnTo>
                  <a:pt x="26455" y="129750"/>
                </a:lnTo>
                <a:lnTo>
                  <a:pt x="23749" y="109474"/>
                </a:lnTo>
                <a:lnTo>
                  <a:pt x="19990" y="94478"/>
                </a:lnTo>
                <a:lnTo>
                  <a:pt x="16065" y="83327"/>
                </a:lnTo>
                <a:lnTo>
                  <a:pt x="12426" y="73344"/>
                </a:lnTo>
                <a:lnTo>
                  <a:pt x="9525" y="61849"/>
                </a:lnTo>
                <a:lnTo>
                  <a:pt x="7143" y="47970"/>
                </a:lnTo>
                <a:lnTo>
                  <a:pt x="4762" y="32734"/>
                </a:lnTo>
                <a:lnTo>
                  <a:pt x="2381" y="16593"/>
                </a:lnTo>
                <a:lnTo>
                  <a:pt x="0" y="0"/>
                </a:lnTo>
              </a:path>
            </a:pathLst>
          </a:custGeom>
          <a:ln w="127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bg object 23"/>
          <p:cNvSpPr/>
          <p:nvPr/>
        </p:nvSpPr>
        <p:spPr>
          <a:xfrm>
            <a:off x="1499616" y="22225"/>
            <a:ext cx="6247447" cy="61785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bg object 24"/>
          <p:cNvSpPr/>
          <p:nvPr/>
        </p:nvSpPr>
        <p:spPr>
          <a:xfrm>
            <a:off x="3606800" y="6518275"/>
            <a:ext cx="352425" cy="333375"/>
          </a:xfrm>
          <a:custGeom>
            <a:avLst/>
            <a:gdLst/>
            <a:ahLst/>
            <a:cxnLst/>
            <a:rect l="l" t="t" r="r" b="b"/>
            <a:pathLst>
              <a:path w="352425" h="333375">
                <a:moveTo>
                  <a:pt x="352425" y="0"/>
                </a:moveTo>
                <a:lnTo>
                  <a:pt x="269875" y="22225"/>
                </a:lnTo>
                <a:lnTo>
                  <a:pt x="168275" y="6350"/>
                </a:lnTo>
                <a:lnTo>
                  <a:pt x="79375" y="139700"/>
                </a:lnTo>
                <a:lnTo>
                  <a:pt x="101600" y="244475"/>
                </a:lnTo>
                <a:lnTo>
                  <a:pt x="0" y="333375"/>
                </a:lnTo>
              </a:path>
            </a:pathLst>
          </a:custGeom>
          <a:ln w="127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12/18/2024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8399526" y="6477000"/>
            <a:ext cx="744473" cy="3809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20898" y="22352"/>
            <a:ext cx="588581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6" name="Picture 465">
            <a:extLst>
              <a:ext uri="{FF2B5EF4-FFF2-40B4-BE49-F238E27FC236}">
                <a16:creationId xmlns:a16="http://schemas.microsoft.com/office/drawing/2014/main" id="{63D1EB22-2ACF-4224-9283-9E2A1F018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84"/>
            <a:ext cx="9144000" cy="6844632"/>
          </a:xfrm>
          <a:prstGeom prst="rect">
            <a:avLst/>
          </a:prstGeom>
        </p:spPr>
      </p:pic>
      <p:grpSp>
        <p:nvGrpSpPr>
          <p:cNvPr id="385" name="object 385"/>
          <p:cNvGrpSpPr/>
          <p:nvPr/>
        </p:nvGrpSpPr>
        <p:grpSpPr>
          <a:xfrm>
            <a:off x="1503362" y="4864163"/>
            <a:ext cx="2033905" cy="1786255"/>
            <a:chOff x="1503362" y="4864163"/>
            <a:chExt cx="2033905" cy="1786255"/>
          </a:xfrm>
        </p:grpSpPr>
        <p:sp>
          <p:nvSpPr>
            <p:cNvPr id="386" name="object 386"/>
            <p:cNvSpPr/>
            <p:nvPr/>
          </p:nvSpPr>
          <p:spPr>
            <a:xfrm>
              <a:off x="1508125" y="4868926"/>
              <a:ext cx="2024380" cy="1776730"/>
            </a:xfrm>
            <a:custGeom>
              <a:avLst/>
              <a:gdLst/>
              <a:ahLst/>
              <a:cxnLst/>
              <a:rect l="l" t="t" r="r" b="b"/>
              <a:pathLst>
                <a:path w="2024379" h="1776729">
                  <a:moveTo>
                    <a:pt x="2024126" y="0"/>
                  </a:moveTo>
                  <a:lnTo>
                    <a:pt x="0" y="0"/>
                  </a:lnTo>
                  <a:lnTo>
                    <a:pt x="0" y="1776349"/>
                  </a:lnTo>
                  <a:lnTo>
                    <a:pt x="2024126" y="1776349"/>
                  </a:lnTo>
                  <a:lnTo>
                    <a:pt x="20241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387" name="object 387"/>
            <p:cNvSpPr/>
            <p:nvPr/>
          </p:nvSpPr>
          <p:spPr>
            <a:xfrm>
              <a:off x="1508125" y="4868926"/>
              <a:ext cx="2024380" cy="1776730"/>
            </a:xfrm>
            <a:custGeom>
              <a:avLst/>
              <a:gdLst/>
              <a:ahLst/>
              <a:cxnLst/>
              <a:rect l="l" t="t" r="r" b="b"/>
              <a:pathLst>
                <a:path w="2024379" h="1776729">
                  <a:moveTo>
                    <a:pt x="0" y="1776349"/>
                  </a:moveTo>
                  <a:lnTo>
                    <a:pt x="2024126" y="1776349"/>
                  </a:lnTo>
                  <a:lnTo>
                    <a:pt x="2024126" y="0"/>
                  </a:lnTo>
                  <a:lnTo>
                    <a:pt x="0" y="0"/>
                  </a:lnTo>
                  <a:lnTo>
                    <a:pt x="0" y="1776349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388" name="object 388"/>
          <p:cNvSpPr txBox="1"/>
          <p:nvPr/>
        </p:nvSpPr>
        <p:spPr>
          <a:xfrm>
            <a:off x="2103247" y="4861941"/>
            <a:ext cx="100774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400" b="1" spc="-5" dirty="0">
                <a:latin typeface="Times New Roman"/>
                <a:cs typeface="Times New Roman"/>
              </a:rPr>
              <a:t>Carana</a:t>
            </a:r>
            <a:endParaRPr lang="fr-FR" sz="2400" dirty="0">
              <a:latin typeface="Times New Roman"/>
              <a:cs typeface="Times New Roman"/>
            </a:endParaRPr>
          </a:p>
        </p:txBody>
      </p:sp>
      <p:graphicFrame>
        <p:nvGraphicFramePr>
          <p:cNvPr id="389" name="object 389"/>
          <p:cNvGraphicFramePr>
            <a:graphicFrameLocks noGrp="1"/>
          </p:cNvGraphicFramePr>
          <p:nvPr/>
        </p:nvGraphicFramePr>
        <p:xfrm>
          <a:off x="1590738" y="5378450"/>
          <a:ext cx="109855" cy="5079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9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D1B9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7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C6AB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3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BD9E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solidFill>
                      <a:srgbClr val="B590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90" name="object 390"/>
          <p:cNvSpPr txBox="1"/>
          <p:nvPr/>
        </p:nvSpPr>
        <p:spPr>
          <a:xfrm>
            <a:off x="1660017" y="5217414"/>
            <a:ext cx="445134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800" dirty="0">
                <a:latin typeface="Arial"/>
                <a:cs typeface="Arial"/>
              </a:rPr>
              <a:t>Altitude</a:t>
            </a:r>
          </a:p>
        </p:txBody>
      </p:sp>
      <p:sp>
        <p:nvSpPr>
          <p:cNvPr id="391" name="object 391"/>
          <p:cNvSpPr txBox="1"/>
          <p:nvPr/>
        </p:nvSpPr>
        <p:spPr>
          <a:xfrm>
            <a:off x="1755394" y="5326100"/>
            <a:ext cx="427990" cy="581025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lang="fr-FR" sz="500" dirty="0">
                <a:latin typeface="Arial"/>
                <a:cs typeface="Arial"/>
              </a:rPr>
              <a:t>0 à </a:t>
            </a:r>
            <a:r>
              <a:rPr lang="fr-FR" sz="500" spc="-5" dirty="0">
                <a:latin typeface="Arial"/>
                <a:cs typeface="Arial"/>
              </a:rPr>
              <a:t>200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200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400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400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600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600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800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800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5" dirty="0">
                <a:latin typeface="Arial"/>
                <a:cs typeface="Arial"/>
              </a:rPr>
              <a:t>1000 </a:t>
            </a:r>
            <a:r>
              <a:rPr lang="fr-FR" sz="500" spc="-95" dirty="0">
                <a:latin typeface="Arial"/>
                <a:cs typeface="Arial"/>
              </a:rPr>
              <a:t> </a:t>
            </a:r>
            <a:r>
              <a:rPr lang="fr-FR" sz="500" dirty="0">
                <a:latin typeface="Arial"/>
                <a:cs typeface="Arial"/>
              </a:rPr>
              <a:t>m</a:t>
            </a:r>
          </a:p>
        </p:txBody>
      </p:sp>
      <p:sp>
        <p:nvSpPr>
          <p:cNvPr id="392" name="object 392"/>
          <p:cNvSpPr/>
          <p:nvPr/>
        </p:nvSpPr>
        <p:spPr>
          <a:xfrm>
            <a:off x="1589150" y="6005512"/>
            <a:ext cx="167005" cy="0"/>
          </a:xfrm>
          <a:custGeom>
            <a:avLst/>
            <a:gdLst/>
            <a:ahLst/>
            <a:cxnLst/>
            <a:rect l="l" t="t" r="r" b="b"/>
            <a:pathLst>
              <a:path w="167005">
                <a:moveTo>
                  <a:pt x="0" y="0"/>
                </a:moveTo>
                <a:lnTo>
                  <a:pt x="166624" y="0"/>
                </a:lnTo>
              </a:path>
            </a:pathLst>
          </a:custGeom>
          <a:ln w="12700">
            <a:solidFill>
              <a:srgbClr val="BADFE2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394" name="object 394"/>
          <p:cNvSpPr txBox="1"/>
          <p:nvPr/>
        </p:nvSpPr>
        <p:spPr>
          <a:xfrm>
            <a:off x="1950847" y="6303365"/>
            <a:ext cx="624458" cy="897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500" spc="-5" dirty="0">
                <a:latin typeface="Arial"/>
                <a:cs typeface="Arial"/>
              </a:rPr>
              <a:t>Capitale provinciale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395" name="object 395"/>
          <p:cNvSpPr txBox="1"/>
          <p:nvPr/>
        </p:nvSpPr>
        <p:spPr>
          <a:xfrm>
            <a:off x="2450719" y="5307838"/>
            <a:ext cx="469834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4135" indent="-52069">
              <a:lnSpc>
                <a:spcPct val="100000"/>
              </a:lnSpc>
              <a:spcBef>
                <a:spcPts val="105"/>
              </a:spcBef>
              <a:buSzPct val="80000"/>
              <a:buFont typeface="Wingdings"/>
              <a:buChar char=""/>
              <a:tabLst>
                <a:tab pos="64769" algn="l"/>
              </a:tabLst>
            </a:pPr>
            <a:r>
              <a:rPr lang="fr-FR" sz="500" spc="-5" dirty="0">
                <a:latin typeface="Arial"/>
                <a:cs typeface="Arial"/>
              </a:rPr>
              <a:t>1 </a:t>
            </a:r>
            <a:r>
              <a:rPr lang="fr-FR" sz="500" spc="10" dirty="0">
                <a:latin typeface="Arial"/>
                <a:cs typeface="Arial"/>
              </a:rPr>
              <a:t>m</a:t>
            </a:r>
            <a:r>
              <a:rPr lang="fr-FR" sz="500" spc="5" dirty="0">
                <a:latin typeface="Arial"/>
                <a:cs typeface="Arial"/>
              </a:rPr>
              <a:t>il</a:t>
            </a:r>
            <a:r>
              <a:rPr lang="fr-FR" sz="500" spc="-5" dirty="0">
                <a:latin typeface="Arial"/>
                <a:cs typeface="Arial"/>
              </a:rPr>
              <a:t>l</a:t>
            </a:r>
            <a:r>
              <a:rPr lang="fr-FR" sz="500" spc="5" dirty="0">
                <a:latin typeface="Arial"/>
                <a:cs typeface="Arial"/>
              </a:rPr>
              <a:t>i</a:t>
            </a:r>
            <a:r>
              <a:rPr lang="fr-FR" sz="500" spc="-5" dirty="0">
                <a:latin typeface="Arial"/>
                <a:cs typeface="Arial"/>
              </a:rPr>
              <a:t>o</a:t>
            </a:r>
            <a:r>
              <a:rPr lang="fr-FR" sz="500" dirty="0">
                <a:latin typeface="Arial"/>
                <a:cs typeface="Arial"/>
              </a:rPr>
              <a:t>n</a:t>
            </a:r>
          </a:p>
        </p:txBody>
      </p:sp>
      <p:sp>
        <p:nvSpPr>
          <p:cNvPr id="396" name="object 396"/>
          <p:cNvSpPr txBox="1"/>
          <p:nvPr/>
        </p:nvSpPr>
        <p:spPr>
          <a:xfrm>
            <a:off x="2450719" y="5460238"/>
            <a:ext cx="62230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Arial"/>
                <a:cs typeface="Arial"/>
              </a:rPr>
              <a:t>100 000 </a:t>
            </a:r>
            <a:r>
              <a:rPr lang="fr-FR" sz="500" dirty="0">
                <a:latin typeface="Arial"/>
                <a:cs typeface="Arial"/>
              </a:rPr>
              <a:t>à</a:t>
            </a:r>
            <a:r>
              <a:rPr lang="fr-FR" sz="500" spc="-65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1 000 000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397" name="object 397"/>
          <p:cNvSpPr txBox="1"/>
          <p:nvPr/>
        </p:nvSpPr>
        <p:spPr>
          <a:xfrm>
            <a:off x="2450719" y="5612688"/>
            <a:ext cx="534035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Arial"/>
                <a:cs typeface="Arial"/>
              </a:rPr>
              <a:t>10,000 </a:t>
            </a:r>
            <a:r>
              <a:rPr lang="fr-FR" sz="500" dirty="0">
                <a:latin typeface="Arial"/>
                <a:cs typeface="Arial"/>
              </a:rPr>
              <a:t>à</a:t>
            </a:r>
            <a:r>
              <a:rPr lang="fr-FR" sz="500" spc="-70" dirty="0">
                <a:latin typeface="Arial"/>
                <a:cs typeface="Arial"/>
              </a:rPr>
              <a:t>  </a:t>
            </a:r>
            <a:r>
              <a:rPr lang="fr-FR" sz="500" spc="-5" dirty="0">
                <a:latin typeface="Arial"/>
                <a:cs typeface="Arial"/>
              </a:rPr>
              <a:t>100,000</a:t>
            </a:r>
            <a:endParaRPr lang="fr-FR" sz="500" dirty="0">
              <a:latin typeface="Arial"/>
              <a:cs typeface="Arial"/>
            </a:endParaRPr>
          </a:p>
        </p:txBody>
      </p:sp>
      <p:grpSp>
        <p:nvGrpSpPr>
          <p:cNvPr id="398" name="object 398"/>
          <p:cNvGrpSpPr/>
          <p:nvPr/>
        </p:nvGrpSpPr>
        <p:grpSpPr>
          <a:xfrm>
            <a:off x="2314638" y="5337238"/>
            <a:ext cx="57150" cy="342900"/>
            <a:chOff x="2314638" y="5337238"/>
            <a:chExt cx="57150" cy="342900"/>
          </a:xfrm>
        </p:grpSpPr>
        <p:sp>
          <p:nvSpPr>
            <p:cNvPr id="399" name="object 399"/>
            <p:cNvSpPr/>
            <p:nvPr/>
          </p:nvSpPr>
          <p:spPr>
            <a:xfrm>
              <a:off x="2316226" y="5338826"/>
              <a:ext cx="53975" cy="43180"/>
            </a:xfrm>
            <a:custGeom>
              <a:avLst/>
              <a:gdLst/>
              <a:ahLst/>
              <a:cxnLst/>
              <a:rect l="l" t="t" r="r" b="b"/>
              <a:pathLst>
                <a:path w="53975" h="43179">
                  <a:moveTo>
                    <a:pt x="42291" y="0"/>
                  </a:moveTo>
                  <a:lnTo>
                    <a:pt x="28575" y="8762"/>
                  </a:lnTo>
                  <a:lnTo>
                    <a:pt x="6350" y="11684"/>
                  </a:lnTo>
                  <a:lnTo>
                    <a:pt x="0" y="31115"/>
                  </a:lnTo>
                  <a:lnTo>
                    <a:pt x="15875" y="39878"/>
                  </a:lnTo>
                  <a:lnTo>
                    <a:pt x="47625" y="42799"/>
                  </a:lnTo>
                  <a:lnTo>
                    <a:pt x="53975" y="25273"/>
                  </a:lnTo>
                  <a:lnTo>
                    <a:pt x="4229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00" name="object 400"/>
            <p:cNvSpPr/>
            <p:nvPr/>
          </p:nvSpPr>
          <p:spPr>
            <a:xfrm>
              <a:off x="2316226" y="5338826"/>
              <a:ext cx="53975" cy="43180"/>
            </a:xfrm>
            <a:custGeom>
              <a:avLst/>
              <a:gdLst/>
              <a:ahLst/>
              <a:cxnLst/>
              <a:rect l="l" t="t" r="r" b="b"/>
              <a:pathLst>
                <a:path w="53975" h="43179">
                  <a:moveTo>
                    <a:pt x="15875" y="39878"/>
                  </a:moveTo>
                  <a:lnTo>
                    <a:pt x="0" y="31115"/>
                  </a:lnTo>
                  <a:lnTo>
                    <a:pt x="6350" y="11684"/>
                  </a:lnTo>
                  <a:lnTo>
                    <a:pt x="28575" y="8762"/>
                  </a:lnTo>
                  <a:lnTo>
                    <a:pt x="42291" y="0"/>
                  </a:lnTo>
                  <a:lnTo>
                    <a:pt x="53975" y="25273"/>
                  </a:lnTo>
                  <a:lnTo>
                    <a:pt x="47625" y="42799"/>
                  </a:lnTo>
                  <a:lnTo>
                    <a:pt x="15875" y="398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01" name="object 401"/>
            <p:cNvSpPr/>
            <p:nvPr/>
          </p:nvSpPr>
          <p:spPr>
            <a:xfrm>
              <a:off x="2322576" y="5484876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21336" y="0"/>
                  </a:moveTo>
                  <a:lnTo>
                    <a:pt x="13019" y="1672"/>
                  </a:lnTo>
                  <a:lnTo>
                    <a:pt x="6238" y="6238"/>
                  </a:lnTo>
                  <a:lnTo>
                    <a:pt x="1672" y="13019"/>
                  </a:lnTo>
                  <a:lnTo>
                    <a:pt x="0" y="21336"/>
                  </a:lnTo>
                  <a:lnTo>
                    <a:pt x="1672" y="29672"/>
                  </a:lnTo>
                  <a:lnTo>
                    <a:pt x="6238" y="36496"/>
                  </a:lnTo>
                  <a:lnTo>
                    <a:pt x="13019" y="41106"/>
                  </a:lnTo>
                  <a:lnTo>
                    <a:pt x="21336" y="42799"/>
                  </a:lnTo>
                  <a:lnTo>
                    <a:pt x="29672" y="41106"/>
                  </a:lnTo>
                  <a:lnTo>
                    <a:pt x="36496" y="36496"/>
                  </a:lnTo>
                  <a:lnTo>
                    <a:pt x="41106" y="29672"/>
                  </a:lnTo>
                  <a:lnTo>
                    <a:pt x="42799" y="21336"/>
                  </a:lnTo>
                  <a:lnTo>
                    <a:pt x="41106" y="13019"/>
                  </a:lnTo>
                  <a:lnTo>
                    <a:pt x="36496" y="6238"/>
                  </a:lnTo>
                  <a:lnTo>
                    <a:pt x="29672" y="167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02" name="object 402"/>
            <p:cNvSpPr/>
            <p:nvPr/>
          </p:nvSpPr>
          <p:spPr>
            <a:xfrm>
              <a:off x="2322576" y="5484876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0" y="21336"/>
                  </a:moveTo>
                  <a:lnTo>
                    <a:pt x="1672" y="13019"/>
                  </a:lnTo>
                  <a:lnTo>
                    <a:pt x="6238" y="6238"/>
                  </a:lnTo>
                  <a:lnTo>
                    <a:pt x="13019" y="1672"/>
                  </a:lnTo>
                  <a:lnTo>
                    <a:pt x="21336" y="0"/>
                  </a:lnTo>
                  <a:lnTo>
                    <a:pt x="29672" y="1672"/>
                  </a:lnTo>
                  <a:lnTo>
                    <a:pt x="36496" y="6238"/>
                  </a:lnTo>
                  <a:lnTo>
                    <a:pt x="41106" y="13019"/>
                  </a:lnTo>
                  <a:lnTo>
                    <a:pt x="42799" y="21336"/>
                  </a:lnTo>
                  <a:lnTo>
                    <a:pt x="41106" y="29672"/>
                  </a:lnTo>
                  <a:lnTo>
                    <a:pt x="36496" y="36496"/>
                  </a:lnTo>
                  <a:lnTo>
                    <a:pt x="29672" y="41106"/>
                  </a:lnTo>
                  <a:lnTo>
                    <a:pt x="21336" y="42799"/>
                  </a:lnTo>
                  <a:lnTo>
                    <a:pt x="13019" y="41106"/>
                  </a:lnTo>
                  <a:lnTo>
                    <a:pt x="6238" y="36496"/>
                  </a:lnTo>
                  <a:lnTo>
                    <a:pt x="1672" y="29672"/>
                  </a:lnTo>
                  <a:lnTo>
                    <a:pt x="0" y="2133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03" name="object 403"/>
            <p:cNvSpPr/>
            <p:nvPr/>
          </p:nvSpPr>
          <p:spPr>
            <a:xfrm>
              <a:off x="2327275" y="5635625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21462" y="0"/>
                  </a:moveTo>
                  <a:lnTo>
                    <a:pt x="13126" y="1685"/>
                  </a:lnTo>
                  <a:lnTo>
                    <a:pt x="6302" y="6280"/>
                  </a:lnTo>
                  <a:lnTo>
                    <a:pt x="1692" y="13094"/>
                  </a:lnTo>
                  <a:lnTo>
                    <a:pt x="0" y="21437"/>
                  </a:lnTo>
                  <a:lnTo>
                    <a:pt x="1692" y="29778"/>
                  </a:lnTo>
                  <a:lnTo>
                    <a:pt x="6302" y="36588"/>
                  </a:lnTo>
                  <a:lnTo>
                    <a:pt x="13126" y="41179"/>
                  </a:lnTo>
                  <a:lnTo>
                    <a:pt x="21462" y="42862"/>
                  </a:lnTo>
                  <a:lnTo>
                    <a:pt x="29799" y="41179"/>
                  </a:lnTo>
                  <a:lnTo>
                    <a:pt x="36623" y="36588"/>
                  </a:lnTo>
                  <a:lnTo>
                    <a:pt x="41233" y="29778"/>
                  </a:lnTo>
                  <a:lnTo>
                    <a:pt x="42925" y="21437"/>
                  </a:lnTo>
                  <a:lnTo>
                    <a:pt x="41233" y="13094"/>
                  </a:lnTo>
                  <a:lnTo>
                    <a:pt x="36623" y="6280"/>
                  </a:lnTo>
                  <a:lnTo>
                    <a:pt x="29799" y="1685"/>
                  </a:lnTo>
                  <a:lnTo>
                    <a:pt x="214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04" name="object 404"/>
            <p:cNvSpPr/>
            <p:nvPr/>
          </p:nvSpPr>
          <p:spPr>
            <a:xfrm>
              <a:off x="2327275" y="5635625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0" y="21437"/>
                  </a:moveTo>
                  <a:lnTo>
                    <a:pt x="1692" y="13094"/>
                  </a:lnTo>
                  <a:lnTo>
                    <a:pt x="6302" y="6280"/>
                  </a:lnTo>
                  <a:lnTo>
                    <a:pt x="13126" y="1685"/>
                  </a:lnTo>
                  <a:lnTo>
                    <a:pt x="21462" y="0"/>
                  </a:lnTo>
                  <a:lnTo>
                    <a:pt x="29799" y="1685"/>
                  </a:lnTo>
                  <a:lnTo>
                    <a:pt x="36623" y="6280"/>
                  </a:lnTo>
                  <a:lnTo>
                    <a:pt x="41233" y="13094"/>
                  </a:lnTo>
                  <a:lnTo>
                    <a:pt x="42925" y="21437"/>
                  </a:lnTo>
                  <a:lnTo>
                    <a:pt x="41233" y="29778"/>
                  </a:lnTo>
                  <a:lnTo>
                    <a:pt x="36623" y="36588"/>
                  </a:lnTo>
                  <a:lnTo>
                    <a:pt x="29799" y="41179"/>
                  </a:lnTo>
                  <a:lnTo>
                    <a:pt x="21462" y="42862"/>
                  </a:lnTo>
                  <a:lnTo>
                    <a:pt x="13126" y="41179"/>
                  </a:lnTo>
                  <a:lnTo>
                    <a:pt x="6302" y="36588"/>
                  </a:lnTo>
                  <a:lnTo>
                    <a:pt x="1692" y="29778"/>
                  </a:lnTo>
                  <a:lnTo>
                    <a:pt x="0" y="214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405" name="object 405"/>
          <p:cNvSpPr txBox="1"/>
          <p:nvPr/>
        </p:nvSpPr>
        <p:spPr>
          <a:xfrm>
            <a:off x="2315972" y="5633415"/>
            <a:ext cx="704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4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406" name="object 406"/>
          <p:cNvSpPr/>
          <p:nvPr/>
        </p:nvSpPr>
        <p:spPr>
          <a:xfrm>
            <a:off x="2530475" y="5929312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950" y="0"/>
                </a:lnTo>
              </a:path>
            </a:pathLst>
          </a:custGeom>
          <a:ln w="63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407" name="object 407"/>
          <p:cNvSpPr txBox="1"/>
          <p:nvPr/>
        </p:nvSpPr>
        <p:spPr>
          <a:xfrm>
            <a:off x="2791968" y="5848287"/>
            <a:ext cx="650495" cy="28020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500" spc="-5" dirty="0">
                <a:latin typeface="Arial"/>
                <a:cs typeface="Arial"/>
              </a:rPr>
              <a:t>Routes pavées</a:t>
            </a:r>
          </a:p>
          <a:p>
            <a:pPr marL="1270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Routes non pavées</a:t>
            </a:r>
          </a:p>
          <a:p>
            <a:pPr marL="1270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Piste</a:t>
            </a:r>
          </a:p>
        </p:txBody>
      </p:sp>
      <p:grpSp>
        <p:nvGrpSpPr>
          <p:cNvPr id="408" name="object 408"/>
          <p:cNvGrpSpPr/>
          <p:nvPr/>
        </p:nvGrpSpPr>
        <p:grpSpPr>
          <a:xfrm>
            <a:off x="2527300" y="6234112"/>
            <a:ext cx="241300" cy="199390"/>
            <a:chOff x="2527300" y="6234112"/>
            <a:chExt cx="241300" cy="199390"/>
          </a:xfrm>
        </p:grpSpPr>
        <p:sp>
          <p:nvSpPr>
            <p:cNvPr id="409" name="object 409"/>
            <p:cNvSpPr/>
            <p:nvPr/>
          </p:nvSpPr>
          <p:spPr>
            <a:xfrm>
              <a:off x="2530475" y="6237287"/>
              <a:ext cx="234950" cy="0"/>
            </a:xfrm>
            <a:custGeom>
              <a:avLst/>
              <a:gdLst/>
              <a:ahLst/>
              <a:cxnLst/>
              <a:rect l="l" t="t" r="r" b="b"/>
              <a:pathLst>
                <a:path w="234950">
                  <a:moveTo>
                    <a:pt x="0" y="0"/>
                  </a:moveTo>
                  <a:lnTo>
                    <a:pt x="234950" y="0"/>
                  </a:lnTo>
                </a:path>
              </a:pathLst>
            </a:custGeom>
            <a:ln w="6350">
              <a:solidFill>
                <a:srgbClr val="33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10" name="object 410"/>
            <p:cNvSpPr/>
            <p:nvPr/>
          </p:nvSpPr>
          <p:spPr>
            <a:xfrm>
              <a:off x="2662554" y="632176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79">
                  <a:moveTo>
                    <a:pt x="14986" y="0"/>
                  </a:moveTo>
                  <a:lnTo>
                    <a:pt x="14986" y="30162"/>
                  </a:lnTo>
                </a:path>
                <a:path w="30480" h="30479">
                  <a:moveTo>
                    <a:pt x="9651" y="21539"/>
                  </a:moveTo>
                  <a:lnTo>
                    <a:pt x="19303" y="21539"/>
                  </a:lnTo>
                </a:path>
                <a:path w="30480" h="30479">
                  <a:moveTo>
                    <a:pt x="0" y="6464"/>
                  </a:moveTo>
                  <a:lnTo>
                    <a:pt x="30099" y="6464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11" name="object 411"/>
            <p:cNvSpPr/>
            <p:nvPr/>
          </p:nvSpPr>
          <p:spPr>
            <a:xfrm>
              <a:off x="2646426" y="6302375"/>
              <a:ext cx="60325" cy="128905"/>
            </a:xfrm>
            <a:custGeom>
              <a:avLst/>
              <a:gdLst/>
              <a:ahLst/>
              <a:cxnLst/>
              <a:rect l="l" t="t" r="r" b="b"/>
              <a:pathLst>
                <a:path w="60325" h="128904">
                  <a:moveTo>
                    <a:pt x="0" y="30162"/>
                  </a:moveTo>
                  <a:lnTo>
                    <a:pt x="2363" y="18420"/>
                  </a:lnTo>
                  <a:lnTo>
                    <a:pt x="8810" y="8832"/>
                  </a:lnTo>
                  <a:lnTo>
                    <a:pt x="18377" y="2369"/>
                  </a:lnTo>
                  <a:lnTo>
                    <a:pt x="30099" y="0"/>
                  </a:lnTo>
                  <a:lnTo>
                    <a:pt x="41840" y="2369"/>
                  </a:lnTo>
                  <a:lnTo>
                    <a:pt x="51450" y="8832"/>
                  </a:lnTo>
                  <a:lnTo>
                    <a:pt x="57941" y="18420"/>
                  </a:lnTo>
                  <a:lnTo>
                    <a:pt x="60325" y="30162"/>
                  </a:lnTo>
                  <a:lnTo>
                    <a:pt x="57941" y="41904"/>
                  </a:lnTo>
                  <a:lnTo>
                    <a:pt x="51450" y="51492"/>
                  </a:lnTo>
                  <a:lnTo>
                    <a:pt x="41840" y="57955"/>
                  </a:lnTo>
                  <a:lnTo>
                    <a:pt x="30099" y="60325"/>
                  </a:lnTo>
                  <a:lnTo>
                    <a:pt x="18377" y="57955"/>
                  </a:lnTo>
                  <a:lnTo>
                    <a:pt x="8810" y="51492"/>
                  </a:lnTo>
                  <a:lnTo>
                    <a:pt x="2363" y="41904"/>
                  </a:lnTo>
                  <a:lnTo>
                    <a:pt x="0" y="30162"/>
                  </a:lnTo>
                  <a:close/>
                </a:path>
                <a:path w="60325" h="128904">
                  <a:moveTo>
                    <a:pt x="9525" y="114579"/>
                  </a:moveTo>
                  <a:lnTo>
                    <a:pt x="9906" y="116078"/>
                  </a:lnTo>
                  <a:lnTo>
                    <a:pt x="10413" y="117576"/>
                  </a:lnTo>
                  <a:lnTo>
                    <a:pt x="11049" y="118910"/>
                  </a:lnTo>
                  <a:lnTo>
                    <a:pt x="11684" y="120243"/>
                  </a:lnTo>
                  <a:lnTo>
                    <a:pt x="12446" y="121412"/>
                  </a:lnTo>
                  <a:lnTo>
                    <a:pt x="13716" y="122580"/>
                  </a:lnTo>
                  <a:lnTo>
                    <a:pt x="14986" y="123748"/>
                  </a:lnTo>
                  <a:lnTo>
                    <a:pt x="17399" y="125412"/>
                  </a:lnTo>
                  <a:lnTo>
                    <a:pt x="18923" y="126250"/>
                  </a:lnTo>
                  <a:lnTo>
                    <a:pt x="20319" y="127088"/>
                  </a:lnTo>
                  <a:lnTo>
                    <a:pt x="21462" y="127254"/>
                  </a:lnTo>
                  <a:lnTo>
                    <a:pt x="22732" y="127584"/>
                  </a:lnTo>
                  <a:lnTo>
                    <a:pt x="24130" y="127914"/>
                  </a:lnTo>
                  <a:lnTo>
                    <a:pt x="25018" y="128092"/>
                  </a:lnTo>
                  <a:lnTo>
                    <a:pt x="26669" y="128257"/>
                  </a:lnTo>
                  <a:lnTo>
                    <a:pt x="28321" y="128422"/>
                  </a:lnTo>
                  <a:lnTo>
                    <a:pt x="30734" y="128587"/>
                  </a:lnTo>
                  <a:lnTo>
                    <a:pt x="32131" y="128587"/>
                  </a:lnTo>
                  <a:lnTo>
                    <a:pt x="33655" y="128587"/>
                  </a:lnTo>
                  <a:lnTo>
                    <a:pt x="34417" y="128587"/>
                  </a:lnTo>
                  <a:lnTo>
                    <a:pt x="35813" y="128257"/>
                  </a:lnTo>
                  <a:lnTo>
                    <a:pt x="37084" y="127914"/>
                  </a:lnTo>
                  <a:lnTo>
                    <a:pt x="38735" y="127584"/>
                  </a:lnTo>
                  <a:lnTo>
                    <a:pt x="40259" y="126923"/>
                  </a:lnTo>
                  <a:lnTo>
                    <a:pt x="41910" y="126250"/>
                  </a:lnTo>
                  <a:lnTo>
                    <a:pt x="44323" y="125247"/>
                  </a:lnTo>
                  <a:lnTo>
                    <a:pt x="45847" y="123913"/>
                  </a:lnTo>
                  <a:lnTo>
                    <a:pt x="47243" y="122580"/>
                  </a:lnTo>
                  <a:lnTo>
                    <a:pt x="48260" y="120916"/>
                  </a:lnTo>
                  <a:lnTo>
                    <a:pt x="49403" y="119253"/>
                  </a:lnTo>
                  <a:lnTo>
                    <a:pt x="50546" y="117576"/>
                  </a:lnTo>
                  <a:lnTo>
                    <a:pt x="51816" y="115074"/>
                  </a:lnTo>
                  <a:lnTo>
                    <a:pt x="52324" y="11424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12" name="object 412"/>
            <p:cNvSpPr/>
            <p:nvPr/>
          </p:nvSpPr>
          <p:spPr>
            <a:xfrm>
              <a:off x="2676525" y="6388100"/>
              <a:ext cx="1905" cy="43180"/>
            </a:xfrm>
            <a:custGeom>
              <a:avLst/>
              <a:gdLst/>
              <a:ahLst/>
              <a:cxnLst/>
              <a:rect l="l" t="t" r="r" b="b"/>
              <a:pathLst>
                <a:path w="1905" h="43179">
                  <a:moveTo>
                    <a:pt x="825" y="-1587"/>
                  </a:moveTo>
                  <a:lnTo>
                    <a:pt x="825" y="44450"/>
                  </a:lnTo>
                </a:path>
              </a:pathLst>
            </a:custGeom>
            <a:ln w="48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13" name="object 413"/>
            <p:cNvSpPr/>
            <p:nvPr/>
          </p:nvSpPr>
          <p:spPr>
            <a:xfrm>
              <a:off x="2670175" y="6396012"/>
              <a:ext cx="14604" cy="1905"/>
            </a:xfrm>
            <a:custGeom>
              <a:avLst/>
              <a:gdLst/>
              <a:ahLst/>
              <a:cxnLst/>
              <a:rect l="l" t="t" r="r" b="b"/>
              <a:pathLst>
                <a:path w="14605" h="1904">
                  <a:moveTo>
                    <a:pt x="-1587" y="825"/>
                  </a:moveTo>
                  <a:lnTo>
                    <a:pt x="15811" y="825"/>
                  </a:lnTo>
                </a:path>
              </a:pathLst>
            </a:custGeom>
            <a:ln w="48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414" name="object 414"/>
          <p:cNvSpPr txBox="1"/>
          <p:nvPr/>
        </p:nvSpPr>
        <p:spPr>
          <a:xfrm>
            <a:off x="2492375" y="6106464"/>
            <a:ext cx="879983" cy="3462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87020" algn="l"/>
              </a:tabLst>
            </a:pPr>
            <a:r>
              <a:rPr lang="fr-FR" sz="750" u="dash" baseline="22222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	</a:t>
            </a:r>
            <a:r>
              <a:rPr lang="fr-FR" sz="750" baseline="22222" dirty="0">
                <a:latin typeface="Arial"/>
                <a:cs typeface="Arial"/>
              </a:rPr>
              <a:t> </a:t>
            </a:r>
            <a:r>
              <a:rPr lang="fr-FR" sz="750" spc="-30" baseline="22222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Voie ferrée</a:t>
            </a:r>
            <a:endParaRPr lang="fr-FR" sz="500" dirty="0">
              <a:latin typeface="Arial"/>
              <a:cs typeface="Arial"/>
            </a:endParaRPr>
          </a:p>
          <a:p>
            <a:pPr marL="32004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Fleuve</a:t>
            </a:r>
          </a:p>
          <a:p>
            <a:pPr marL="315595" marR="63500">
              <a:spcBef>
                <a:spcPts val="200"/>
              </a:spcBef>
            </a:pPr>
            <a:r>
              <a:rPr lang="fr-FR" sz="500" dirty="0">
                <a:latin typeface="Arial"/>
                <a:cs typeface="Arial"/>
              </a:rPr>
              <a:t>Aéroport </a:t>
            </a:r>
          </a:p>
          <a:p>
            <a:pPr marL="315595" marR="63500"/>
            <a:r>
              <a:rPr lang="fr-FR" sz="500" spc="-5" dirty="0">
                <a:latin typeface="Arial"/>
                <a:cs typeface="Arial"/>
              </a:rPr>
              <a:t>Port</a:t>
            </a:r>
            <a:endParaRPr lang="fr-FR" sz="500" dirty="0">
              <a:latin typeface="Arial"/>
              <a:cs typeface="Arial"/>
            </a:endParaRPr>
          </a:p>
        </p:txBody>
      </p:sp>
      <p:grpSp>
        <p:nvGrpSpPr>
          <p:cNvPr id="415" name="object 415"/>
          <p:cNvGrpSpPr/>
          <p:nvPr/>
        </p:nvGrpSpPr>
        <p:grpSpPr>
          <a:xfrm>
            <a:off x="3031171" y="5317378"/>
            <a:ext cx="209550" cy="136525"/>
            <a:chOff x="3076638" y="5311838"/>
            <a:chExt cx="209550" cy="136525"/>
          </a:xfrm>
        </p:grpSpPr>
        <p:sp>
          <p:nvSpPr>
            <p:cNvPr id="416" name="object 416"/>
            <p:cNvSpPr/>
            <p:nvPr/>
          </p:nvSpPr>
          <p:spPr>
            <a:xfrm>
              <a:off x="3081401" y="5326507"/>
              <a:ext cx="0" cy="24130"/>
            </a:xfrm>
            <a:custGeom>
              <a:avLst/>
              <a:gdLst/>
              <a:ahLst/>
              <a:cxnLst/>
              <a:rect l="l" t="t" r="r" b="b"/>
              <a:pathLst>
                <a:path h="24129">
                  <a:moveTo>
                    <a:pt x="0" y="0"/>
                  </a:moveTo>
                  <a:lnTo>
                    <a:pt x="0" y="23749"/>
                  </a:lnTo>
                </a:path>
              </a:pathLst>
            </a:custGeom>
            <a:ln w="952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17" name="object 417"/>
            <p:cNvSpPr/>
            <p:nvPr/>
          </p:nvSpPr>
          <p:spPr>
            <a:xfrm>
              <a:off x="3082417" y="5313426"/>
              <a:ext cx="202565" cy="43180"/>
            </a:xfrm>
            <a:custGeom>
              <a:avLst/>
              <a:gdLst/>
              <a:ahLst/>
              <a:cxnLst/>
              <a:rect l="l" t="t" r="r" b="b"/>
              <a:pathLst>
                <a:path w="202564" h="43179">
                  <a:moveTo>
                    <a:pt x="42290" y="0"/>
                  </a:moveTo>
                  <a:lnTo>
                    <a:pt x="24002" y="8255"/>
                  </a:lnTo>
                  <a:lnTo>
                    <a:pt x="1143" y="10668"/>
                  </a:lnTo>
                  <a:lnTo>
                    <a:pt x="0" y="35687"/>
                  </a:lnTo>
                  <a:lnTo>
                    <a:pt x="13715" y="39243"/>
                  </a:lnTo>
                  <a:lnTo>
                    <a:pt x="35432" y="42799"/>
                  </a:lnTo>
                  <a:lnTo>
                    <a:pt x="68580" y="42799"/>
                  </a:lnTo>
                  <a:lnTo>
                    <a:pt x="106171" y="36830"/>
                  </a:lnTo>
                  <a:lnTo>
                    <a:pt x="138175" y="32131"/>
                  </a:lnTo>
                  <a:lnTo>
                    <a:pt x="167894" y="32131"/>
                  </a:lnTo>
                  <a:lnTo>
                    <a:pt x="188468" y="29718"/>
                  </a:lnTo>
                  <a:lnTo>
                    <a:pt x="202183" y="24892"/>
                  </a:lnTo>
                  <a:lnTo>
                    <a:pt x="189610" y="22606"/>
                  </a:lnTo>
                  <a:lnTo>
                    <a:pt x="167894" y="19050"/>
                  </a:lnTo>
                  <a:lnTo>
                    <a:pt x="140462" y="11811"/>
                  </a:lnTo>
                  <a:lnTo>
                    <a:pt x="116458" y="10668"/>
                  </a:lnTo>
                  <a:lnTo>
                    <a:pt x="89153" y="1143"/>
                  </a:lnTo>
                  <a:lnTo>
                    <a:pt x="58293" y="1143"/>
                  </a:lnTo>
                  <a:lnTo>
                    <a:pt x="42290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18" name="object 418"/>
            <p:cNvSpPr/>
            <p:nvPr/>
          </p:nvSpPr>
          <p:spPr>
            <a:xfrm>
              <a:off x="3082417" y="5313426"/>
              <a:ext cx="202565" cy="43180"/>
            </a:xfrm>
            <a:custGeom>
              <a:avLst/>
              <a:gdLst/>
              <a:ahLst/>
              <a:cxnLst/>
              <a:rect l="l" t="t" r="r" b="b"/>
              <a:pathLst>
                <a:path w="202564" h="43179">
                  <a:moveTo>
                    <a:pt x="1143" y="10668"/>
                  </a:moveTo>
                  <a:lnTo>
                    <a:pt x="24002" y="8255"/>
                  </a:lnTo>
                  <a:lnTo>
                    <a:pt x="42290" y="0"/>
                  </a:lnTo>
                  <a:lnTo>
                    <a:pt x="58293" y="1143"/>
                  </a:lnTo>
                  <a:lnTo>
                    <a:pt x="89153" y="1143"/>
                  </a:lnTo>
                  <a:lnTo>
                    <a:pt x="116458" y="10668"/>
                  </a:lnTo>
                  <a:lnTo>
                    <a:pt x="140462" y="11811"/>
                  </a:lnTo>
                  <a:lnTo>
                    <a:pt x="167894" y="19050"/>
                  </a:lnTo>
                  <a:lnTo>
                    <a:pt x="189610" y="22606"/>
                  </a:lnTo>
                  <a:lnTo>
                    <a:pt x="202183" y="24892"/>
                  </a:lnTo>
                  <a:lnTo>
                    <a:pt x="188468" y="29718"/>
                  </a:lnTo>
                  <a:lnTo>
                    <a:pt x="167894" y="32131"/>
                  </a:lnTo>
                  <a:lnTo>
                    <a:pt x="138175" y="32131"/>
                  </a:lnTo>
                  <a:lnTo>
                    <a:pt x="106171" y="36830"/>
                  </a:lnTo>
                  <a:lnTo>
                    <a:pt x="68580" y="42799"/>
                  </a:lnTo>
                  <a:lnTo>
                    <a:pt x="35432" y="42799"/>
                  </a:lnTo>
                  <a:lnTo>
                    <a:pt x="13715" y="39243"/>
                  </a:lnTo>
                  <a:lnTo>
                    <a:pt x="0" y="35687"/>
                  </a:lnTo>
                </a:path>
              </a:pathLst>
            </a:custGeom>
            <a:ln w="317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19" name="object 419"/>
            <p:cNvSpPr/>
            <p:nvPr/>
          </p:nvSpPr>
          <p:spPr>
            <a:xfrm>
              <a:off x="3184525" y="5388610"/>
              <a:ext cx="98425" cy="58419"/>
            </a:xfrm>
            <a:custGeom>
              <a:avLst/>
              <a:gdLst/>
              <a:ahLst/>
              <a:cxnLst/>
              <a:rect l="l" t="t" r="r" b="b"/>
              <a:pathLst>
                <a:path w="98425" h="58420">
                  <a:moveTo>
                    <a:pt x="44450" y="0"/>
                  </a:moveTo>
                  <a:lnTo>
                    <a:pt x="7874" y="13080"/>
                  </a:lnTo>
                  <a:lnTo>
                    <a:pt x="7366" y="19811"/>
                  </a:lnTo>
                  <a:lnTo>
                    <a:pt x="5333" y="24637"/>
                  </a:lnTo>
                  <a:lnTo>
                    <a:pt x="3175" y="29463"/>
                  </a:lnTo>
                  <a:lnTo>
                    <a:pt x="0" y="32130"/>
                  </a:lnTo>
                  <a:lnTo>
                    <a:pt x="1016" y="41655"/>
                  </a:lnTo>
                  <a:lnTo>
                    <a:pt x="3175" y="51307"/>
                  </a:lnTo>
                  <a:lnTo>
                    <a:pt x="12700" y="56768"/>
                  </a:lnTo>
                  <a:lnTo>
                    <a:pt x="20574" y="53339"/>
                  </a:lnTo>
                  <a:lnTo>
                    <a:pt x="29082" y="53339"/>
                  </a:lnTo>
                  <a:lnTo>
                    <a:pt x="35940" y="53568"/>
                  </a:lnTo>
                  <a:lnTo>
                    <a:pt x="66167" y="56006"/>
                  </a:lnTo>
                  <a:lnTo>
                    <a:pt x="73025" y="58165"/>
                  </a:lnTo>
                  <a:lnTo>
                    <a:pt x="85725" y="56768"/>
                  </a:lnTo>
                  <a:lnTo>
                    <a:pt x="93090" y="53339"/>
                  </a:lnTo>
                  <a:lnTo>
                    <a:pt x="98425" y="45084"/>
                  </a:lnTo>
                  <a:lnTo>
                    <a:pt x="96265" y="36194"/>
                  </a:lnTo>
                  <a:lnTo>
                    <a:pt x="92075" y="29463"/>
                  </a:lnTo>
                  <a:lnTo>
                    <a:pt x="85725" y="28701"/>
                  </a:lnTo>
                  <a:lnTo>
                    <a:pt x="77215" y="26034"/>
                  </a:lnTo>
                  <a:lnTo>
                    <a:pt x="51307" y="761"/>
                  </a:lnTo>
                  <a:lnTo>
                    <a:pt x="44450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20" name="object 420"/>
            <p:cNvSpPr/>
            <p:nvPr/>
          </p:nvSpPr>
          <p:spPr>
            <a:xfrm>
              <a:off x="3184525" y="5388610"/>
              <a:ext cx="98425" cy="58419"/>
            </a:xfrm>
            <a:custGeom>
              <a:avLst/>
              <a:gdLst/>
              <a:ahLst/>
              <a:cxnLst/>
              <a:rect l="l" t="t" r="r" b="b"/>
              <a:pathLst>
                <a:path w="98425" h="58420">
                  <a:moveTo>
                    <a:pt x="5333" y="24637"/>
                  </a:moveTo>
                  <a:lnTo>
                    <a:pt x="7366" y="19811"/>
                  </a:lnTo>
                  <a:lnTo>
                    <a:pt x="7874" y="13080"/>
                  </a:lnTo>
                  <a:lnTo>
                    <a:pt x="14224" y="8889"/>
                  </a:lnTo>
                  <a:lnTo>
                    <a:pt x="20661" y="5697"/>
                  </a:lnTo>
                  <a:lnTo>
                    <a:pt x="29146" y="2682"/>
                  </a:lnTo>
                  <a:lnTo>
                    <a:pt x="37726" y="549"/>
                  </a:lnTo>
                  <a:lnTo>
                    <a:pt x="44450" y="0"/>
                  </a:lnTo>
                  <a:lnTo>
                    <a:pt x="51307" y="761"/>
                  </a:lnTo>
                  <a:lnTo>
                    <a:pt x="51816" y="10921"/>
                  </a:lnTo>
                  <a:lnTo>
                    <a:pt x="55499" y="15112"/>
                  </a:lnTo>
                  <a:lnTo>
                    <a:pt x="59308" y="19176"/>
                  </a:lnTo>
                  <a:lnTo>
                    <a:pt x="62992" y="22605"/>
                  </a:lnTo>
                  <a:lnTo>
                    <a:pt x="67183" y="24637"/>
                  </a:lnTo>
                  <a:lnTo>
                    <a:pt x="71374" y="26669"/>
                  </a:lnTo>
                  <a:lnTo>
                    <a:pt x="77215" y="26034"/>
                  </a:lnTo>
                  <a:lnTo>
                    <a:pt x="81534" y="27304"/>
                  </a:lnTo>
                  <a:lnTo>
                    <a:pt x="85725" y="28701"/>
                  </a:lnTo>
                  <a:lnTo>
                    <a:pt x="92075" y="29463"/>
                  </a:lnTo>
                  <a:lnTo>
                    <a:pt x="94234" y="32892"/>
                  </a:lnTo>
                  <a:lnTo>
                    <a:pt x="96265" y="36194"/>
                  </a:lnTo>
                  <a:lnTo>
                    <a:pt x="98425" y="45084"/>
                  </a:lnTo>
                  <a:lnTo>
                    <a:pt x="95758" y="49275"/>
                  </a:lnTo>
                  <a:lnTo>
                    <a:pt x="93090" y="53339"/>
                  </a:lnTo>
                  <a:lnTo>
                    <a:pt x="85725" y="56768"/>
                  </a:lnTo>
                  <a:lnTo>
                    <a:pt x="79375" y="57403"/>
                  </a:lnTo>
                  <a:lnTo>
                    <a:pt x="73025" y="58165"/>
                  </a:lnTo>
                  <a:lnTo>
                    <a:pt x="66167" y="56006"/>
                  </a:lnTo>
                  <a:lnTo>
                    <a:pt x="57657" y="55371"/>
                  </a:lnTo>
                  <a:lnTo>
                    <a:pt x="50800" y="54786"/>
                  </a:lnTo>
                  <a:lnTo>
                    <a:pt x="43370" y="54117"/>
                  </a:lnTo>
                  <a:lnTo>
                    <a:pt x="35940" y="53568"/>
                  </a:lnTo>
                  <a:lnTo>
                    <a:pt x="29082" y="53339"/>
                  </a:lnTo>
                  <a:lnTo>
                    <a:pt x="20574" y="53339"/>
                  </a:lnTo>
                  <a:lnTo>
                    <a:pt x="12700" y="56768"/>
                  </a:lnTo>
                  <a:lnTo>
                    <a:pt x="7874" y="53974"/>
                  </a:lnTo>
                  <a:lnTo>
                    <a:pt x="3175" y="51307"/>
                  </a:lnTo>
                  <a:lnTo>
                    <a:pt x="1016" y="41655"/>
                  </a:lnTo>
                  <a:lnTo>
                    <a:pt x="507" y="36956"/>
                  </a:lnTo>
                  <a:lnTo>
                    <a:pt x="0" y="32130"/>
                  </a:lnTo>
                  <a:lnTo>
                    <a:pt x="3175" y="29463"/>
                  </a:lnTo>
                  <a:lnTo>
                    <a:pt x="5333" y="24637"/>
                  </a:lnTo>
                  <a:close/>
                </a:path>
              </a:pathLst>
            </a:custGeom>
            <a:ln w="317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421" name="object 421"/>
          <p:cNvSpPr txBox="1"/>
          <p:nvPr/>
        </p:nvSpPr>
        <p:spPr>
          <a:xfrm>
            <a:off x="3270629" y="5297789"/>
            <a:ext cx="270512" cy="18017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Times New Roman"/>
                <a:cs typeface="Times New Roman"/>
              </a:rPr>
              <a:t>Barrage</a:t>
            </a:r>
          </a:p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Times New Roman"/>
                <a:cs typeface="Times New Roman"/>
              </a:rPr>
              <a:t>Lac</a:t>
            </a:r>
            <a:endParaRPr lang="fr-FR" sz="500" dirty="0">
              <a:latin typeface="Times New Roman"/>
              <a:cs typeface="Times New Roman"/>
            </a:endParaRPr>
          </a:p>
        </p:txBody>
      </p:sp>
      <p:sp>
        <p:nvSpPr>
          <p:cNvPr id="422" name="object 422"/>
          <p:cNvSpPr/>
          <p:nvPr/>
        </p:nvSpPr>
        <p:spPr>
          <a:xfrm>
            <a:off x="1551050" y="6573837"/>
            <a:ext cx="1906905" cy="50800"/>
          </a:xfrm>
          <a:custGeom>
            <a:avLst/>
            <a:gdLst/>
            <a:ahLst/>
            <a:cxnLst/>
            <a:rect l="l" t="t" r="r" b="b"/>
            <a:pathLst>
              <a:path w="1906904" h="50800">
                <a:moveTo>
                  <a:pt x="41275" y="0"/>
                </a:moveTo>
                <a:lnTo>
                  <a:pt x="41275" y="50800"/>
                </a:lnTo>
              </a:path>
              <a:path w="1906904" h="50800">
                <a:moveTo>
                  <a:pt x="947674" y="0"/>
                </a:moveTo>
                <a:lnTo>
                  <a:pt x="947674" y="50800"/>
                </a:lnTo>
              </a:path>
              <a:path w="1906904" h="50800">
                <a:moveTo>
                  <a:pt x="1854200" y="0"/>
                </a:moveTo>
                <a:lnTo>
                  <a:pt x="1854200" y="50800"/>
                </a:lnTo>
              </a:path>
              <a:path w="1906904" h="50800">
                <a:moveTo>
                  <a:pt x="0" y="25400"/>
                </a:moveTo>
                <a:lnTo>
                  <a:pt x="1906524" y="254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423" name="object 423"/>
          <p:cNvSpPr txBox="1"/>
          <p:nvPr/>
        </p:nvSpPr>
        <p:spPr>
          <a:xfrm>
            <a:off x="1552194" y="6213604"/>
            <a:ext cx="327025" cy="357505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lang="fr-FR" sz="8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</a:t>
            </a:r>
            <a:r>
              <a:rPr lang="fr-FR" sz="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lang="fr-FR" sz="8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</a:t>
            </a:r>
            <a:r>
              <a:rPr lang="fr-FR" sz="8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lang="fr-FR" sz="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ni</a:t>
            </a:r>
            <a:endParaRPr lang="fr-FR" sz="800" dirty="0">
              <a:latin typeface="Times New Roman"/>
              <a:cs typeface="Times New Roman"/>
            </a:endParaRPr>
          </a:p>
          <a:p>
            <a:pPr marL="20320">
              <a:lnSpc>
                <a:spcPct val="100000"/>
              </a:lnSpc>
              <a:spcBef>
                <a:spcPts val="400"/>
              </a:spcBef>
            </a:pPr>
            <a:r>
              <a:rPr lang="fr-FR" sz="600" dirty="0">
                <a:latin typeface="Times New Roman"/>
                <a:cs typeface="Times New Roman"/>
              </a:rPr>
              <a:t>0</a:t>
            </a:r>
          </a:p>
        </p:txBody>
      </p:sp>
      <p:sp>
        <p:nvSpPr>
          <p:cNvPr id="424" name="object 424"/>
          <p:cNvSpPr txBox="1"/>
          <p:nvPr/>
        </p:nvSpPr>
        <p:spPr>
          <a:xfrm>
            <a:off x="2406523" y="6454241"/>
            <a:ext cx="217804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600" dirty="0">
                <a:latin typeface="Times New Roman"/>
                <a:cs typeface="Times New Roman"/>
              </a:rPr>
              <a:t>50</a:t>
            </a:r>
            <a:r>
              <a:rPr lang="fr-FR" sz="600" spc="-70" dirty="0">
                <a:latin typeface="Times New Roman"/>
                <a:cs typeface="Times New Roman"/>
              </a:rPr>
              <a:t> </a:t>
            </a:r>
            <a:r>
              <a:rPr lang="fr-FR" sz="600" dirty="0">
                <a:latin typeface="Times New Roman"/>
                <a:cs typeface="Times New Roman"/>
              </a:rPr>
              <a:t>km</a:t>
            </a:r>
          </a:p>
        </p:txBody>
      </p:sp>
      <p:sp>
        <p:nvSpPr>
          <p:cNvPr id="425" name="object 425"/>
          <p:cNvSpPr txBox="1"/>
          <p:nvPr/>
        </p:nvSpPr>
        <p:spPr>
          <a:xfrm>
            <a:off x="3279775" y="6454241"/>
            <a:ext cx="255904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600" dirty="0">
                <a:latin typeface="Times New Roman"/>
                <a:cs typeface="Times New Roman"/>
              </a:rPr>
              <a:t>100</a:t>
            </a:r>
            <a:r>
              <a:rPr lang="fr-FR" sz="600" spc="-70" dirty="0">
                <a:latin typeface="Times New Roman"/>
                <a:cs typeface="Times New Roman"/>
              </a:rPr>
              <a:t> </a:t>
            </a:r>
            <a:r>
              <a:rPr lang="fr-FR" sz="600" dirty="0">
                <a:latin typeface="Times New Roman"/>
                <a:cs typeface="Times New Roman"/>
              </a:rPr>
              <a:t>km</a:t>
            </a:r>
          </a:p>
        </p:txBody>
      </p:sp>
      <p:sp>
        <p:nvSpPr>
          <p:cNvPr id="451" name="object 393">
            <a:extLst>
              <a:ext uri="{FF2B5EF4-FFF2-40B4-BE49-F238E27FC236}">
                <a16:creationId xmlns:a16="http://schemas.microsoft.com/office/drawing/2014/main" id="{3F836F7C-0584-4786-8453-EA2170BA6875}"/>
              </a:ext>
            </a:extLst>
          </p:cNvPr>
          <p:cNvSpPr txBox="1"/>
          <p:nvPr/>
        </p:nvSpPr>
        <p:spPr>
          <a:xfrm>
            <a:off x="1567656" y="6028649"/>
            <a:ext cx="81661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05"/>
              </a:spcBef>
              <a:tabLst>
                <a:tab pos="212725" algn="l"/>
              </a:tabLst>
            </a:pPr>
            <a:r>
              <a:rPr lang="fr-FR" sz="500" u="dash" dirty="0">
                <a:uFill>
                  <a:solidFill>
                    <a:srgbClr val="BADFE2"/>
                  </a:solidFill>
                </a:uFill>
                <a:latin typeface="Arial"/>
                <a:cs typeface="Arial"/>
              </a:rPr>
              <a:t> 	Frontière p</a:t>
            </a:r>
            <a:r>
              <a:rPr lang="fr-FR" sz="500" dirty="0">
                <a:latin typeface="Arial"/>
                <a:cs typeface="Arial"/>
              </a:rPr>
              <a:t>rovinciale</a:t>
            </a:r>
          </a:p>
        </p:txBody>
      </p:sp>
      <p:sp>
        <p:nvSpPr>
          <p:cNvPr id="452" name="object 393">
            <a:extLst>
              <a:ext uri="{FF2B5EF4-FFF2-40B4-BE49-F238E27FC236}">
                <a16:creationId xmlns:a16="http://schemas.microsoft.com/office/drawing/2014/main" id="{8082AFFA-77F0-4CC8-A80E-C87EB866CA2D}"/>
              </a:ext>
            </a:extLst>
          </p:cNvPr>
          <p:cNvSpPr txBox="1"/>
          <p:nvPr/>
        </p:nvSpPr>
        <p:spPr>
          <a:xfrm>
            <a:off x="1552162" y="6139068"/>
            <a:ext cx="816610" cy="1545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080"/>
              </a:lnSpc>
            </a:pPr>
            <a:r>
              <a:rPr lang="fr-FR" sz="1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Galasi</a:t>
            </a:r>
            <a:r>
              <a:rPr lang="fr-FR" sz="1000" b="1" spc="160" dirty="0">
                <a:latin typeface="Times New Roman"/>
                <a:cs typeface="Times New Roman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Capitale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53" name="object 393">
            <a:extLst>
              <a:ext uri="{FF2B5EF4-FFF2-40B4-BE49-F238E27FC236}">
                <a16:creationId xmlns:a16="http://schemas.microsoft.com/office/drawing/2014/main" id="{B0D694A7-AE72-4034-84AC-F64E239FE063}"/>
              </a:ext>
            </a:extLst>
          </p:cNvPr>
          <p:cNvSpPr txBox="1"/>
          <p:nvPr/>
        </p:nvSpPr>
        <p:spPr>
          <a:xfrm>
            <a:off x="1757394" y="5938239"/>
            <a:ext cx="81661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05"/>
              </a:spcBef>
              <a:tabLst>
                <a:tab pos="212725" algn="l"/>
              </a:tabLst>
            </a:pPr>
            <a:r>
              <a:rPr lang="fr-FR" sz="500" spc="-5" dirty="0">
                <a:latin typeface="Arial"/>
                <a:cs typeface="Arial"/>
              </a:rPr>
              <a:t>Frontière internationale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58" name="object 407">
            <a:extLst>
              <a:ext uri="{FF2B5EF4-FFF2-40B4-BE49-F238E27FC236}">
                <a16:creationId xmlns:a16="http://schemas.microsoft.com/office/drawing/2014/main" id="{99395AB5-5938-4E0F-B703-9F8B642060D9}"/>
              </a:ext>
            </a:extLst>
          </p:cNvPr>
          <p:cNvSpPr txBox="1"/>
          <p:nvPr/>
        </p:nvSpPr>
        <p:spPr>
          <a:xfrm>
            <a:off x="2443957" y="5715231"/>
            <a:ext cx="1109028" cy="126317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lang="fr-FR" sz="500" dirty="0">
                <a:latin typeface="Arial"/>
                <a:cs typeface="Arial"/>
              </a:rPr>
              <a:t>&lt;</a:t>
            </a:r>
            <a:r>
              <a:rPr lang="fr-FR" sz="500" spc="-2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10 000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60" name="object 407">
            <a:extLst>
              <a:ext uri="{FF2B5EF4-FFF2-40B4-BE49-F238E27FC236}">
                <a16:creationId xmlns:a16="http://schemas.microsoft.com/office/drawing/2014/main" id="{998A4C53-41D0-40C5-9A54-28C0CE51C33A}"/>
              </a:ext>
            </a:extLst>
          </p:cNvPr>
          <p:cNvSpPr txBox="1"/>
          <p:nvPr/>
        </p:nvSpPr>
        <p:spPr>
          <a:xfrm>
            <a:off x="2449598" y="5882184"/>
            <a:ext cx="425911" cy="203261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290"/>
              </a:spcBef>
              <a:tabLst>
                <a:tab pos="328295" algn="l"/>
              </a:tabLst>
            </a:pPr>
            <a:r>
              <a:rPr lang="fr-FR" sz="500" u="sng" dirty="0">
                <a:uFill>
                  <a:solidFill>
                    <a:srgbClr val="FF9900"/>
                  </a:solidFill>
                </a:uFill>
                <a:latin typeface="Arial"/>
                <a:cs typeface="Arial"/>
              </a:rPr>
              <a:t> 	</a:t>
            </a:r>
            <a:endParaRPr lang="fr-FR" sz="500" dirty="0">
              <a:latin typeface="Arial"/>
              <a:cs typeface="Arial"/>
            </a:endParaRPr>
          </a:p>
          <a:p>
            <a:pPr marL="361950" marR="5080" indent="-282575">
              <a:lnSpc>
                <a:spcPts val="590"/>
              </a:lnSpc>
              <a:spcBef>
                <a:spcPts val="40"/>
              </a:spcBef>
              <a:tabLst>
                <a:tab pos="328295" algn="l"/>
              </a:tabLst>
            </a:pPr>
            <a:r>
              <a:rPr sz="500" u="dash" dirty="0">
                <a:uFill>
                  <a:solidFill>
                    <a:srgbClr val="FF9900"/>
                  </a:solidFill>
                </a:uFill>
                <a:latin typeface="Arial"/>
                <a:cs typeface="Arial"/>
              </a:rPr>
              <a:t> 	</a:t>
            </a:r>
            <a:r>
              <a:rPr sz="500" dirty="0">
                <a:latin typeface="Arial"/>
                <a:cs typeface="Arial"/>
              </a:rPr>
              <a:t> </a:t>
            </a:r>
            <a:r>
              <a:rPr sz="500" spc="-20" dirty="0">
                <a:latin typeface="Arial"/>
                <a:cs typeface="Arial"/>
              </a:rPr>
              <a:t> </a:t>
            </a:r>
            <a:endParaRPr sz="500" dirty="0">
              <a:latin typeface="Arial"/>
              <a:cs typeface="Arial"/>
            </a:endParaRPr>
          </a:p>
        </p:txBody>
      </p:sp>
      <p:sp>
        <p:nvSpPr>
          <p:cNvPr id="467" name="TextBox 466">
            <a:extLst>
              <a:ext uri="{FF2B5EF4-FFF2-40B4-BE49-F238E27FC236}">
                <a16:creationId xmlns:a16="http://schemas.microsoft.com/office/drawing/2014/main" id="{D9F5C0E9-EF63-43CA-89D3-D7C9285C868C}"/>
              </a:ext>
            </a:extLst>
          </p:cNvPr>
          <p:cNvSpPr txBox="1"/>
          <p:nvPr/>
        </p:nvSpPr>
        <p:spPr>
          <a:xfrm>
            <a:off x="6781800" y="0"/>
            <a:ext cx="2362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+mj-lt"/>
                <a:cs typeface="Times New Roman" panose="02020603050405020304" pitchFamily="18" charset="0"/>
              </a:rPr>
              <a:t>TOPOGRAPHIE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Picture 385">
            <a:extLst>
              <a:ext uri="{FF2B5EF4-FFF2-40B4-BE49-F238E27FC236}">
                <a16:creationId xmlns:a16="http://schemas.microsoft.com/office/drawing/2014/main" id="{BAE39DC7-6499-4A74-B6F4-AB40816A2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94"/>
            <a:ext cx="9144000" cy="6831211"/>
          </a:xfrm>
          <a:prstGeom prst="rect">
            <a:avLst/>
          </a:prstGeom>
        </p:spPr>
      </p:pic>
      <p:sp>
        <p:nvSpPr>
          <p:cNvPr id="371" name="object 371"/>
          <p:cNvSpPr txBox="1">
            <a:spLocks noGrp="1"/>
          </p:cNvSpPr>
          <p:nvPr>
            <p:ph type="title"/>
          </p:nvPr>
        </p:nvSpPr>
        <p:spPr>
          <a:xfrm>
            <a:off x="3121342" y="13394"/>
            <a:ext cx="5992178" cy="382156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fr-FR" spc="-5" dirty="0">
                <a:latin typeface="+mj-lt"/>
              </a:rPr>
              <a:t>ROUTES ET LIGNES DE</a:t>
            </a:r>
            <a:r>
              <a:rPr lang="fr-FR" spc="-85" dirty="0">
                <a:latin typeface="+mj-lt"/>
              </a:rPr>
              <a:t> </a:t>
            </a:r>
            <a:r>
              <a:rPr lang="fr-FR" spc="-25" dirty="0">
                <a:latin typeface="+mj-lt"/>
              </a:rPr>
              <a:t>COMMUNICATION</a:t>
            </a:r>
          </a:p>
        </p:txBody>
      </p:sp>
      <p:sp>
        <p:nvSpPr>
          <p:cNvPr id="377" name="object 377"/>
          <p:cNvSpPr txBox="1"/>
          <p:nvPr/>
        </p:nvSpPr>
        <p:spPr>
          <a:xfrm>
            <a:off x="228600" y="6324600"/>
            <a:ext cx="3733800" cy="197490"/>
          </a:xfrm>
          <a:prstGeom prst="rect">
            <a:avLst/>
          </a:prstGeom>
          <a:solidFill>
            <a:srgbClr val="969696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200" spc="-5" dirty="0">
                <a:latin typeface="Arial"/>
                <a:cs typeface="Arial"/>
              </a:rPr>
              <a:t>Référence : Module </a:t>
            </a:r>
            <a:r>
              <a:rPr lang="fr-FR" sz="1200" dirty="0">
                <a:latin typeface="Arial"/>
                <a:cs typeface="Arial"/>
              </a:rPr>
              <a:t>1/L, 7-Oct-07 diapositive</a:t>
            </a:r>
            <a:r>
              <a:rPr lang="fr-FR" sz="1200" spc="-5" dirty="0">
                <a:latin typeface="Arial"/>
                <a:cs typeface="Arial"/>
              </a:rPr>
              <a:t> 3 sur</a:t>
            </a:r>
            <a:r>
              <a:rPr lang="fr-FR" sz="1200" spc="-85" dirty="0">
                <a:latin typeface="Arial"/>
                <a:cs typeface="Arial"/>
              </a:rPr>
              <a:t> </a:t>
            </a:r>
            <a:r>
              <a:rPr lang="fr-FR" sz="1200" spc="-45" dirty="0">
                <a:latin typeface="Arial"/>
                <a:cs typeface="Arial"/>
              </a:rPr>
              <a:t>11</a:t>
            </a:r>
            <a:endParaRPr lang="fr-FR" sz="1200" dirty="0">
              <a:latin typeface="Arial"/>
              <a:cs typeface="Arial"/>
            </a:endParaRPr>
          </a:p>
        </p:txBody>
      </p:sp>
      <p:sp>
        <p:nvSpPr>
          <p:cNvPr id="381" name="object 381"/>
          <p:cNvSpPr txBox="1"/>
          <p:nvPr/>
        </p:nvSpPr>
        <p:spPr>
          <a:xfrm>
            <a:off x="1143000" y="1752600"/>
            <a:ext cx="1978342" cy="1859483"/>
          </a:xfrm>
          <a:prstGeom prst="rect">
            <a:avLst/>
          </a:prstGeom>
          <a:solidFill>
            <a:srgbClr val="AE989C"/>
          </a:solidFill>
          <a:effectLst>
            <a:softEdge rad="31750"/>
          </a:effectLst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fr-FR" sz="3000" i="1" spc="-25" dirty="0">
                <a:solidFill>
                  <a:srgbClr val="212168"/>
                </a:solidFill>
                <a:latin typeface="Times New Roman"/>
                <a:cs typeface="Times New Roman"/>
              </a:rPr>
              <a:t>Zone difficile d’accès par la route</a:t>
            </a:r>
            <a:endParaRPr lang="fr-FR" sz="3000" dirty="0">
              <a:latin typeface="Times New Roman"/>
              <a:cs typeface="Times New Roman"/>
            </a:endParaRPr>
          </a:p>
        </p:txBody>
      </p:sp>
      <p:sp>
        <p:nvSpPr>
          <p:cNvPr id="389" name="object 380">
            <a:extLst>
              <a:ext uri="{FF2B5EF4-FFF2-40B4-BE49-F238E27FC236}">
                <a16:creationId xmlns:a16="http://schemas.microsoft.com/office/drawing/2014/main" id="{DE8D9013-612B-4E69-A987-374247BB850C}"/>
              </a:ext>
            </a:extLst>
          </p:cNvPr>
          <p:cNvSpPr/>
          <p:nvPr/>
        </p:nvSpPr>
        <p:spPr>
          <a:xfrm>
            <a:off x="906462" y="1684401"/>
            <a:ext cx="2410460" cy="2168525"/>
          </a:xfrm>
          <a:custGeom>
            <a:avLst/>
            <a:gdLst/>
            <a:ahLst/>
            <a:cxnLst/>
            <a:rect l="l" t="t" r="r" b="b"/>
            <a:pathLst>
              <a:path w="2410460" h="2168525">
                <a:moveTo>
                  <a:pt x="0" y="361314"/>
                </a:moveTo>
                <a:lnTo>
                  <a:pt x="3299" y="312293"/>
                </a:lnTo>
                <a:lnTo>
                  <a:pt x="12911" y="265274"/>
                </a:lnTo>
                <a:lnTo>
                  <a:pt x="28403" y="220688"/>
                </a:lnTo>
                <a:lnTo>
                  <a:pt x="49347" y="178966"/>
                </a:lnTo>
                <a:lnTo>
                  <a:pt x="75310" y="140539"/>
                </a:lnTo>
                <a:lnTo>
                  <a:pt x="105862" y="105838"/>
                </a:lnTo>
                <a:lnTo>
                  <a:pt x="140573" y="75294"/>
                </a:lnTo>
                <a:lnTo>
                  <a:pt x="179011" y="49337"/>
                </a:lnTo>
                <a:lnTo>
                  <a:pt x="220747" y="28398"/>
                </a:lnTo>
                <a:lnTo>
                  <a:pt x="265349" y="12908"/>
                </a:lnTo>
                <a:lnTo>
                  <a:pt x="312386" y="3298"/>
                </a:lnTo>
                <a:lnTo>
                  <a:pt x="361429" y="0"/>
                </a:lnTo>
                <a:lnTo>
                  <a:pt x="2048446" y="0"/>
                </a:lnTo>
                <a:lnTo>
                  <a:pt x="2097470" y="3298"/>
                </a:lnTo>
                <a:lnTo>
                  <a:pt x="2144496" y="12908"/>
                </a:lnTo>
                <a:lnTo>
                  <a:pt x="2189093" y="28398"/>
                </a:lnTo>
                <a:lnTo>
                  <a:pt x="2230827" y="49337"/>
                </a:lnTo>
                <a:lnTo>
                  <a:pt x="2269269" y="75294"/>
                </a:lnTo>
                <a:lnTo>
                  <a:pt x="2303986" y="105838"/>
                </a:lnTo>
                <a:lnTo>
                  <a:pt x="2334546" y="140539"/>
                </a:lnTo>
                <a:lnTo>
                  <a:pt x="2360518" y="178966"/>
                </a:lnTo>
                <a:lnTo>
                  <a:pt x="2381470" y="220688"/>
                </a:lnTo>
                <a:lnTo>
                  <a:pt x="2396970" y="265274"/>
                </a:lnTo>
                <a:lnTo>
                  <a:pt x="2406587" y="312293"/>
                </a:lnTo>
                <a:lnTo>
                  <a:pt x="2409888" y="361314"/>
                </a:lnTo>
                <a:lnTo>
                  <a:pt x="2409888" y="1807083"/>
                </a:lnTo>
                <a:lnTo>
                  <a:pt x="2406587" y="1856107"/>
                </a:lnTo>
                <a:lnTo>
                  <a:pt x="2396970" y="1903133"/>
                </a:lnTo>
                <a:lnTo>
                  <a:pt x="2381470" y="1947729"/>
                </a:lnTo>
                <a:lnTo>
                  <a:pt x="2360518" y="1989464"/>
                </a:lnTo>
                <a:lnTo>
                  <a:pt x="2334546" y="2027906"/>
                </a:lnTo>
                <a:lnTo>
                  <a:pt x="2303986" y="2062622"/>
                </a:lnTo>
                <a:lnTo>
                  <a:pt x="2269269" y="2093183"/>
                </a:lnTo>
                <a:lnTo>
                  <a:pt x="2230827" y="2119154"/>
                </a:lnTo>
                <a:lnTo>
                  <a:pt x="2189093" y="2140106"/>
                </a:lnTo>
                <a:lnTo>
                  <a:pt x="2144496" y="2155606"/>
                </a:lnTo>
                <a:lnTo>
                  <a:pt x="2097470" y="2165223"/>
                </a:lnTo>
                <a:lnTo>
                  <a:pt x="2048446" y="2168525"/>
                </a:lnTo>
                <a:lnTo>
                  <a:pt x="361429" y="2168525"/>
                </a:lnTo>
                <a:lnTo>
                  <a:pt x="312386" y="2165223"/>
                </a:lnTo>
                <a:lnTo>
                  <a:pt x="265349" y="2155606"/>
                </a:lnTo>
                <a:lnTo>
                  <a:pt x="220747" y="2140106"/>
                </a:lnTo>
                <a:lnTo>
                  <a:pt x="179011" y="2119154"/>
                </a:lnTo>
                <a:lnTo>
                  <a:pt x="140573" y="2093183"/>
                </a:lnTo>
                <a:lnTo>
                  <a:pt x="105862" y="2062622"/>
                </a:lnTo>
                <a:lnTo>
                  <a:pt x="75310" y="2027906"/>
                </a:lnTo>
                <a:lnTo>
                  <a:pt x="49347" y="1989464"/>
                </a:lnTo>
                <a:lnTo>
                  <a:pt x="28403" y="1947729"/>
                </a:lnTo>
                <a:lnTo>
                  <a:pt x="12911" y="1903133"/>
                </a:lnTo>
                <a:lnTo>
                  <a:pt x="3299" y="1856107"/>
                </a:lnTo>
                <a:lnTo>
                  <a:pt x="0" y="1807083"/>
                </a:lnTo>
                <a:lnTo>
                  <a:pt x="0" y="361314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91" name="TextBox 390">
            <a:extLst>
              <a:ext uri="{FF2B5EF4-FFF2-40B4-BE49-F238E27FC236}">
                <a16:creationId xmlns:a16="http://schemas.microsoft.com/office/drawing/2014/main" id="{BC04C14B-1569-42DF-9757-ED567489D114}"/>
              </a:ext>
            </a:extLst>
          </p:cNvPr>
          <p:cNvSpPr txBox="1"/>
          <p:nvPr/>
        </p:nvSpPr>
        <p:spPr>
          <a:xfrm>
            <a:off x="2209800" y="5209159"/>
            <a:ext cx="1107122" cy="5301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000" dirty="0"/>
              <a:t>Route détruite</a:t>
            </a:r>
          </a:p>
          <a:p>
            <a:pPr>
              <a:lnSpc>
                <a:spcPct val="150000"/>
              </a:lnSpc>
            </a:pPr>
            <a:r>
              <a:rPr lang="fr-FR" sz="1000" dirty="0"/>
              <a:t>Objet détruit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Picture 460">
            <a:extLst>
              <a:ext uri="{FF2B5EF4-FFF2-40B4-BE49-F238E27FC236}">
                <a16:creationId xmlns:a16="http://schemas.microsoft.com/office/drawing/2014/main" id="{DC953068-4088-44B5-96F2-F91A4DBDE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105"/>
            <a:ext cx="9144000" cy="6815790"/>
          </a:xfrm>
          <a:prstGeom prst="rect">
            <a:avLst/>
          </a:prstGeom>
        </p:spPr>
      </p:pic>
      <p:sp>
        <p:nvSpPr>
          <p:cNvPr id="459" name="TextBox 458">
            <a:extLst>
              <a:ext uri="{FF2B5EF4-FFF2-40B4-BE49-F238E27FC236}">
                <a16:creationId xmlns:a16="http://schemas.microsoft.com/office/drawing/2014/main" id="{7B0D44D0-AA04-485F-A58A-991042055C3D}"/>
              </a:ext>
            </a:extLst>
          </p:cNvPr>
          <p:cNvSpPr txBox="1"/>
          <p:nvPr/>
        </p:nvSpPr>
        <p:spPr>
          <a:xfrm>
            <a:off x="1981200" y="5181600"/>
            <a:ext cx="15240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Zones contrôlées par les forces rebelles</a:t>
            </a:r>
          </a:p>
          <a:p>
            <a:r>
              <a:rPr lang="fr-FR" sz="1000" dirty="0"/>
              <a:t>Positions CDF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>
            <a:extLst>
              <a:ext uri="{FF2B5EF4-FFF2-40B4-BE49-F238E27FC236}">
                <a16:creationId xmlns:a16="http://schemas.microsoft.com/office/drawing/2014/main" id="{6DE7B456-48EE-4AD9-BCBF-4D27396D1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29"/>
            <a:ext cx="9144000" cy="6840141"/>
          </a:xfrm>
          <a:prstGeom prst="rect">
            <a:avLst/>
          </a:prstGeom>
        </p:spPr>
      </p:pic>
      <p:sp>
        <p:nvSpPr>
          <p:cNvPr id="91" name="object 371">
            <a:extLst>
              <a:ext uri="{FF2B5EF4-FFF2-40B4-BE49-F238E27FC236}">
                <a16:creationId xmlns:a16="http://schemas.microsoft.com/office/drawing/2014/main" id="{8991DE6E-1C31-46D9-9113-33A0D51D3E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00600" y="0"/>
            <a:ext cx="4343400" cy="382156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fr-FR" spc="-5" dirty="0">
                <a:latin typeface="+mj-lt"/>
              </a:rPr>
              <a:t>SITUATION HUMANITAIRE</a:t>
            </a:r>
            <a:endParaRPr lang="fr-FR" spc="-25" dirty="0"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6246A9E-1887-45C2-9B9A-44B2281A54C4}"/>
              </a:ext>
            </a:extLst>
          </p:cNvPr>
          <p:cNvSpPr txBox="1"/>
          <p:nvPr/>
        </p:nvSpPr>
        <p:spPr>
          <a:xfrm>
            <a:off x="1828800" y="5486400"/>
            <a:ext cx="19812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Zones de crise humanitaire en raison de malnutrition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127">
            <a:extLst>
              <a:ext uri="{FF2B5EF4-FFF2-40B4-BE49-F238E27FC236}">
                <a16:creationId xmlns:a16="http://schemas.microsoft.com/office/drawing/2014/main" id="{BAC2DCCC-B2DC-463E-A9A1-DC2E46BC1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67937" cy="6840141"/>
          </a:xfrm>
          <a:prstGeom prst="rect">
            <a:avLst/>
          </a:prstGeom>
        </p:spPr>
      </p:pic>
      <p:sp>
        <p:nvSpPr>
          <p:cNvPr id="129" name="object 371">
            <a:extLst>
              <a:ext uri="{FF2B5EF4-FFF2-40B4-BE49-F238E27FC236}">
                <a16:creationId xmlns:a16="http://schemas.microsoft.com/office/drawing/2014/main" id="{9AC93C18-155D-4783-B832-C134ACA0498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638800" y="29622"/>
            <a:ext cx="3505200" cy="32060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fr-FR" sz="2000" spc="-5" dirty="0">
                <a:latin typeface="+mj-lt"/>
              </a:rPr>
              <a:t>ÉVALUATION DES RISQUES</a:t>
            </a:r>
            <a:endParaRPr lang="fr-FR" sz="2000" spc="-25" dirty="0">
              <a:latin typeface="+mj-lt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8090F2A-942C-430F-AC8C-CC92BA5D0F34}"/>
              </a:ext>
            </a:extLst>
          </p:cNvPr>
          <p:cNvSpPr txBox="1"/>
          <p:nvPr/>
        </p:nvSpPr>
        <p:spPr>
          <a:xfrm>
            <a:off x="2057400" y="4953000"/>
            <a:ext cx="1676400" cy="13385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5080">
              <a:lnSpc>
                <a:spcPct val="110000"/>
              </a:lnSpc>
            </a:pPr>
            <a:r>
              <a:rPr lang="fr-FR" sz="900" spc="-10" dirty="0">
                <a:latin typeface="Times New Roman"/>
                <a:cs typeface="Times New Roman"/>
              </a:rPr>
              <a:t>Zone à haute risque de sécurité</a:t>
            </a:r>
          </a:p>
          <a:p>
            <a:pPr marR="5080">
              <a:lnSpc>
                <a:spcPct val="110000"/>
              </a:lnSpc>
            </a:pPr>
            <a:endParaRPr lang="fr-FR" sz="900" spc="-5" dirty="0">
              <a:latin typeface="Times New Roman"/>
              <a:cs typeface="Times New Roman"/>
            </a:endParaRPr>
          </a:p>
          <a:p>
            <a:pPr marR="5080">
              <a:lnSpc>
                <a:spcPct val="110000"/>
              </a:lnSpc>
            </a:pPr>
            <a:r>
              <a:rPr lang="fr-FR" sz="800" spc="-5" dirty="0">
                <a:latin typeface="Times New Roman"/>
                <a:cs typeface="Times New Roman"/>
              </a:rPr>
              <a:t>Zones avec cas rapportés de choléra</a:t>
            </a:r>
            <a:endParaRPr lang="fr-FR" sz="800" dirty="0">
              <a:latin typeface="Times New Roman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fr-FR" sz="900" spc="-10" dirty="0">
                <a:latin typeface="Times New Roman"/>
                <a:cs typeface="Times New Roman"/>
              </a:rPr>
              <a:t>Camp de PDI</a:t>
            </a:r>
            <a:endParaRPr lang="fr-FR" sz="900" dirty="0">
              <a:latin typeface="Times New Roman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fr-FR" sz="900" spc="-10" dirty="0">
                <a:latin typeface="Times New Roman"/>
                <a:cs typeface="Times New Roman"/>
              </a:rPr>
              <a:t>Mouvements de PDI</a:t>
            </a:r>
            <a:endParaRPr lang="fr-FR" sz="900" dirty="0">
              <a:latin typeface="Times New Roman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fr-FR" sz="900" spc="-10" dirty="0">
                <a:latin typeface="Times New Roman"/>
                <a:cs typeface="Times New Roman"/>
              </a:rPr>
              <a:t>Zones de crise humanitaire en raison de malnutrition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8" name="Picture 657">
            <a:extLst>
              <a:ext uri="{FF2B5EF4-FFF2-40B4-BE49-F238E27FC236}">
                <a16:creationId xmlns:a16="http://schemas.microsoft.com/office/drawing/2014/main" id="{5AFD5650-8151-4942-BDD2-96E1F1E5E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71"/>
            <a:ext cx="9144000" cy="6851257"/>
          </a:xfrm>
          <a:prstGeom prst="rect">
            <a:avLst/>
          </a:prstGeom>
        </p:spPr>
      </p:pic>
      <p:sp>
        <p:nvSpPr>
          <p:cNvPr id="659" name="TextBox 658">
            <a:extLst>
              <a:ext uri="{FF2B5EF4-FFF2-40B4-BE49-F238E27FC236}">
                <a16:creationId xmlns:a16="http://schemas.microsoft.com/office/drawing/2014/main" id="{648452D5-7B18-4F39-959E-AFFA8A8D27D1}"/>
              </a:ext>
            </a:extLst>
          </p:cNvPr>
          <p:cNvSpPr txBox="1"/>
          <p:nvPr/>
        </p:nvSpPr>
        <p:spPr>
          <a:xfrm>
            <a:off x="685800" y="5768370"/>
            <a:ext cx="685800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b="1" spc="-5" dirty="0">
                <a:latin typeface="Times New Roman"/>
                <a:cs typeface="Times New Roman"/>
              </a:rPr>
              <a:t>Limite de secteur</a:t>
            </a:r>
          </a:p>
          <a:p>
            <a:endParaRPr lang="fr-FR" sz="900" b="1" spc="-5" dirty="0">
              <a:latin typeface="Times New Roman"/>
              <a:cs typeface="Times New Roman"/>
            </a:endParaRPr>
          </a:p>
          <a:p>
            <a:r>
              <a:rPr lang="fr-FR" sz="900" b="1" spc="-5" dirty="0">
                <a:latin typeface="Times New Roman"/>
                <a:cs typeface="Times New Roman"/>
              </a:rPr>
              <a:t>Ligne de bataillon</a:t>
            </a:r>
            <a:endParaRPr lang="fr-FR" sz="900" dirty="0">
              <a:latin typeface="Times New Roman"/>
              <a:cs typeface="Times New Roman"/>
            </a:endParaRPr>
          </a:p>
        </p:txBody>
      </p:sp>
      <p:grpSp>
        <p:nvGrpSpPr>
          <p:cNvPr id="660" name="object 385">
            <a:extLst>
              <a:ext uri="{FF2B5EF4-FFF2-40B4-BE49-F238E27FC236}">
                <a16:creationId xmlns:a16="http://schemas.microsoft.com/office/drawing/2014/main" id="{764A5384-69EB-4CAF-8AAF-EB5BCCEFEE56}"/>
              </a:ext>
            </a:extLst>
          </p:cNvPr>
          <p:cNvGrpSpPr/>
          <p:nvPr/>
        </p:nvGrpSpPr>
        <p:grpSpPr>
          <a:xfrm>
            <a:off x="1455577" y="4851258"/>
            <a:ext cx="2033905" cy="1828561"/>
            <a:chOff x="1503362" y="4864163"/>
            <a:chExt cx="2033905" cy="1786255"/>
          </a:xfrm>
        </p:grpSpPr>
        <p:sp>
          <p:nvSpPr>
            <p:cNvPr id="661" name="object 386">
              <a:extLst>
                <a:ext uri="{FF2B5EF4-FFF2-40B4-BE49-F238E27FC236}">
                  <a16:creationId xmlns:a16="http://schemas.microsoft.com/office/drawing/2014/main" id="{264892EB-67D1-4087-942F-573C2F9D4B00}"/>
                </a:ext>
              </a:extLst>
            </p:cNvPr>
            <p:cNvSpPr/>
            <p:nvPr/>
          </p:nvSpPr>
          <p:spPr>
            <a:xfrm>
              <a:off x="1508125" y="4868926"/>
              <a:ext cx="2024380" cy="1776730"/>
            </a:xfrm>
            <a:custGeom>
              <a:avLst/>
              <a:gdLst/>
              <a:ahLst/>
              <a:cxnLst/>
              <a:rect l="l" t="t" r="r" b="b"/>
              <a:pathLst>
                <a:path w="2024379" h="1776729">
                  <a:moveTo>
                    <a:pt x="2024126" y="0"/>
                  </a:moveTo>
                  <a:lnTo>
                    <a:pt x="0" y="0"/>
                  </a:lnTo>
                  <a:lnTo>
                    <a:pt x="0" y="1776349"/>
                  </a:lnTo>
                  <a:lnTo>
                    <a:pt x="2024126" y="1776349"/>
                  </a:lnTo>
                  <a:lnTo>
                    <a:pt x="20241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62" name="object 387">
              <a:extLst>
                <a:ext uri="{FF2B5EF4-FFF2-40B4-BE49-F238E27FC236}">
                  <a16:creationId xmlns:a16="http://schemas.microsoft.com/office/drawing/2014/main" id="{D99706F0-56C6-4427-84FF-3E5D4BAB273C}"/>
                </a:ext>
              </a:extLst>
            </p:cNvPr>
            <p:cNvSpPr/>
            <p:nvPr/>
          </p:nvSpPr>
          <p:spPr>
            <a:xfrm>
              <a:off x="1508125" y="4868926"/>
              <a:ext cx="2024380" cy="1776730"/>
            </a:xfrm>
            <a:custGeom>
              <a:avLst/>
              <a:gdLst/>
              <a:ahLst/>
              <a:cxnLst/>
              <a:rect l="l" t="t" r="r" b="b"/>
              <a:pathLst>
                <a:path w="2024379" h="1776729">
                  <a:moveTo>
                    <a:pt x="0" y="1776349"/>
                  </a:moveTo>
                  <a:lnTo>
                    <a:pt x="2024126" y="1776349"/>
                  </a:lnTo>
                  <a:lnTo>
                    <a:pt x="2024126" y="0"/>
                  </a:lnTo>
                  <a:lnTo>
                    <a:pt x="0" y="0"/>
                  </a:lnTo>
                  <a:lnTo>
                    <a:pt x="0" y="1776349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663" name="object 388">
            <a:extLst>
              <a:ext uri="{FF2B5EF4-FFF2-40B4-BE49-F238E27FC236}">
                <a16:creationId xmlns:a16="http://schemas.microsoft.com/office/drawing/2014/main" id="{97246ED6-766C-41C6-8825-FBA83E25EB47}"/>
              </a:ext>
            </a:extLst>
          </p:cNvPr>
          <p:cNvSpPr txBox="1"/>
          <p:nvPr/>
        </p:nvSpPr>
        <p:spPr>
          <a:xfrm>
            <a:off x="2055462" y="4917123"/>
            <a:ext cx="100774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400" b="1" spc="-5" dirty="0">
                <a:latin typeface="Times New Roman"/>
                <a:cs typeface="Times New Roman"/>
              </a:rPr>
              <a:t>Carana</a:t>
            </a:r>
            <a:endParaRPr lang="fr-FR" sz="2400" dirty="0">
              <a:latin typeface="Times New Roman"/>
              <a:cs typeface="Times New Roman"/>
            </a:endParaRPr>
          </a:p>
        </p:txBody>
      </p:sp>
      <p:graphicFrame>
        <p:nvGraphicFramePr>
          <p:cNvPr id="664" name="object 389">
            <a:extLst>
              <a:ext uri="{FF2B5EF4-FFF2-40B4-BE49-F238E27FC236}">
                <a16:creationId xmlns:a16="http://schemas.microsoft.com/office/drawing/2014/main" id="{47213753-27DE-4F11-B6C4-EEB15913F9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916815"/>
              </p:ext>
            </p:extLst>
          </p:nvPr>
        </p:nvGraphicFramePr>
        <p:xfrm>
          <a:off x="1542953" y="5433632"/>
          <a:ext cx="109855" cy="5079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9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D1B9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7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C6AB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3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BD9E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solidFill>
                      <a:srgbClr val="B590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65" name="object 390">
            <a:extLst>
              <a:ext uri="{FF2B5EF4-FFF2-40B4-BE49-F238E27FC236}">
                <a16:creationId xmlns:a16="http://schemas.microsoft.com/office/drawing/2014/main" id="{7D5DF978-CB7A-4E61-8C1E-85A68C723988}"/>
              </a:ext>
            </a:extLst>
          </p:cNvPr>
          <p:cNvSpPr txBox="1"/>
          <p:nvPr/>
        </p:nvSpPr>
        <p:spPr>
          <a:xfrm>
            <a:off x="1612232" y="5272596"/>
            <a:ext cx="445134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800" dirty="0">
                <a:latin typeface="Arial"/>
                <a:cs typeface="Arial"/>
              </a:rPr>
              <a:t>Altitude</a:t>
            </a:r>
          </a:p>
        </p:txBody>
      </p:sp>
      <p:sp>
        <p:nvSpPr>
          <p:cNvPr id="666" name="object 391">
            <a:extLst>
              <a:ext uri="{FF2B5EF4-FFF2-40B4-BE49-F238E27FC236}">
                <a16:creationId xmlns:a16="http://schemas.microsoft.com/office/drawing/2014/main" id="{5155D0D9-DFF6-40DB-94A5-B8008A59CD99}"/>
              </a:ext>
            </a:extLst>
          </p:cNvPr>
          <p:cNvSpPr txBox="1"/>
          <p:nvPr/>
        </p:nvSpPr>
        <p:spPr>
          <a:xfrm>
            <a:off x="1707609" y="5381282"/>
            <a:ext cx="427990" cy="581025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lang="fr-FR" sz="500" dirty="0">
                <a:latin typeface="Arial"/>
                <a:cs typeface="Arial"/>
              </a:rPr>
              <a:t>0 à </a:t>
            </a:r>
            <a:r>
              <a:rPr lang="fr-FR" sz="500" spc="-5" dirty="0">
                <a:latin typeface="Arial"/>
                <a:cs typeface="Arial"/>
              </a:rPr>
              <a:t>200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200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400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400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600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600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800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800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5" dirty="0">
                <a:latin typeface="Arial"/>
                <a:cs typeface="Arial"/>
              </a:rPr>
              <a:t>1000 </a:t>
            </a:r>
            <a:r>
              <a:rPr lang="fr-FR" sz="500" spc="-95" dirty="0">
                <a:latin typeface="Arial"/>
                <a:cs typeface="Arial"/>
              </a:rPr>
              <a:t> </a:t>
            </a:r>
            <a:r>
              <a:rPr lang="fr-FR" sz="500" dirty="0">
                <a:latin typeface="Arial"/>
                <a:cs typeface="Arial"/>
              </a:rPr>
              <a:t>m</a:t>
            </a:r>
          </a:p>
        </p:txBody>
      </p:sp>
      <p:sp>
        <p:nvSpPr>
          <p:cNvPr id="667" name="object 392">
            <a:extLst>
              <a:ext uri="{FF2B5EF4-FFF2-40B4-BE49-F238E27FC236}">
                <a16:creationId xmlns:a16="http://schemas.microsoft.com/office/drawing/2014/main" id="{5F3A282D-75ED-4278-BCE8-8975BD4D5F3B}"/>
              </a:ext>
            </a:extLst>
          </p:cNvPr>
          <p:cNvSpPr/>
          <p:nvPr/>
        </p:nvSpPr>
        <p:spPr>
          <a:xfrm>
            <a:off x="1541365" y="6060694"/>
            <a:ext cx="167005" cy="0"/>
          </a:xfrm>
          <a:custGeom>
            <a:avLst/>
            <a:gdLst/>
            <a:ahLst/>
            <a:cxnLst/>
            <a:rect l="l" t="t" r="r" b="b"/>
            <a:pathLst>
              <a:path w="167005">
                <a:moveTo>
                  <a:pt x="0" y="0"/>
                </a:moveTo>
                <a:lnTo>
                  <a:pt x="166624" y="0"/>
                </a:lnTo>
              </a:path>
            </a:pathLst>
          </a:custGeom>
          <a:ln w="12700">
            <a:solidFill>
              <a:srgbClr val="BADFE2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668" name="object 394">
            <a:extLst>
              <a:ext uri="{FF2B5EF4-FFF2-40B4-BE49-F238E27FC236}">
                <a16:creationId xmlns:a16="http://schemas.microsoft.com/office/drawing/2014/main" id="{CDB331E7-C7A6-4B9A-8E4F-B3DF979FCC02}"/>
              </a:ext>
            </a:extLst>
          </p:cNvPr>
          <p:cNvSpPr txBox="1"/>
          <p:nvPr/>
        </p:nvSpPr>
        <p:spPr>
          <a:xfrm>
            <a:off x="1903062" y="6358547"/>
            <a:ext cx="624458" cy="897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500" spc="-5" dirty="0">
                <a:latin typeface="Arial"/>
                <a:cs typeface="Arial"/>
              </a:rPr>
              <a:t>Capitale provinciale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669" name="object 395">
            <a:extLst>
              <a:ext uri="{FF2B5EF4-FFF2-40B4-BE49-F238E27FC236}">
                <a16:creationId xmlns:a16="http://schemas.microsoft.com/office/drawing/2014/main" id="{663628DA-D0EB-4444-B066-460FB8FEFDE2}"/>
              </a:ext>
            </a:extLst>
          </p:cNvPr>
          <p:cNvSpPr txBox="1"/>
          <p:nvPr/>
        </p:nvSpPr>
        <p:spPr>
          <a:xfrm>
            <a:off x="2402934" y="5363020"/>
            <a:ext cx="469834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4135" indent="-52069">
              <a:lnSpc>
                <a:spcPct val="100000"/>
              </a:lnSpc>
              <a:spcBef>
                <a:spcPts val="105"/>
              </a:spcBef>
              <a:buSzPct val="80000"/>
              <a:buFont typeface="Wingdings"/>
              <a:buChar char=""/>
              <a:tabLst>
                <a:tab pos="64769" algn="l"/>
              </a:tabLst>
            </a:pPr>
            <a:r>
              <a:rPr lang="fr-FR" sz="500" spc="-5" dirty="0">
                <a:latin typeface="Arial"/>
                <a:cs typeface="Arial"/>
              </a:rPr>
              <a:t>1 </a:t>
            </a:r>
            <a:r>
              <a:rPr lang="fr-FR" sz="500" spc="10" dirty="0">
                <a:latin typeface="Arial"/>
                <a:cs typeface="Arial"/>
              </a:rPr>
              <a:t>m</a:t>
            </a:r>
            <a:r>
              <a:rPr lang="fr-FR" sz="500" spc="5" dirty="0">
                <a:latin typeface="Arial"/>
                <a:cs typeface="Arial"/>
              </a:rPr>
              <a:t>il</a:t>
            </a:r>
            <a:r>
              <a:rPr lang="fr-FR" sz="500" spc="-5" dirty="0">
                <a:latin typeface="Arial"/>
                <a:cs typeface="Arial"/>
              </a:rPr>
              <a:t>l</a:t>
            </a:r>
            <a:r>
              <a:rPr lang="fr-FR" sz="500" spc="5" dirty="0">
                <a:latin typeface="Arial"/>
                <a:cs typeface="Arial"/>
              </a:rPr>
              <a:t>i</a:t>
            </a:r>
            <a:r>
              <a:rPr lang="fr-FR" sz="500" spc="-5" dirty="0">
                <a:latin typeface="Arial"/>
                <a:cs typeface="Arial"/>
              </a:rPr>
              <a:t>o</a:t>
            </a:r>
            <a:r>
              <a:rPr lang="fr-FR" sz="500" dirty="0">
                <a:latin typeface="Arial"/>
                <a:cs typeface="Arial"/>
              </a:rPr>
              <a:t>n</a:t>
            </a:r>
          </a:p>
        </p:txBody>
      </p:sp>
      <p:sp>
        <p:nvSpPr>
          <p:cNvPr id="670" name="object 396">
            <a:extLst>
              <a:ext uri="{FF2B5EF4-FFF2-40B4-BE49-F238E27FC236}">
                <a16:creationId xmlns:a16="http://schemas.microsoft.com/office/drawing/2014/main" id="{3E6E26EC-BD64-4D69-A430-7F14B58DC530}"/>
              </a:ext>
            </a:extLst>
          </p:cNvPr>
          <p:cNvSpPr txBox="1"/>
          <p:nvPr/>
        </p:nvSpPr>
        <p:spPr>
          <a:xfrm>
            <a:off x="2402934" y="5515420"/>
            <a:ext cx="62230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Arial"/>
                <a:cs typeface="Arial"/>
              </a:rPr>
              <a:t>100 000 </a:t>
            </a:r>
            <a:r>
              <a:rPr lang="fr-FR" sz="500" dirty="0">
                <a:latin typeface="Arial"/>
                <a:cs typeface="Arial"/>
              </a:rPr>
              <a:t>à</a:t>
            </a:r>
            <a:r>
              <a:rPr lang="fr-FR" sz="500" spc="-65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1 000 000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671" name="object 397">
            <a:extLst>
              <a:ext uri="{FF2B5EF4-FFF2-40B4-BE49-F238E27FC236}">
                <a16:creationId xmlns:a16="http://schemas.microsoft.com/office/drawing/2014/main" id="{9799AED2-1371-453C-A0FE-B40D0CE3BF59}"/>
              </a:ext>
            </a:extLst>
          </p:cNvPr>
          <p:cNvSpPr txBox="1"/>
          <p:nvPr/>
        </p:nvSpPr>
        <p:spPr>
          <a:xfrm>
            <a:off x="2402934" y="5667870"/>
            <a:ext cx="534035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Arial"/>
                <a:cs typeface="Arial"/>
              </a:rPr>
              <a:t>10,000 </a:t>
            </a:r>
            <a:r>
              <a:rPr lang="fr-FR" sz="500" dirty="0">
                <a:latin typeface="Arial"/>
                <a:cs typeface="Arial"/>
              </a:rPr>
              <a:t>à</a:t>
            </a:r>
            <a:r>
              <a:rPr lang="fr-FR" sz="500" spc="-70" dirty="0">
                <a:latin typeface="Arial"/>
                <a:cs typeface="Arial"/>
              </a:rPr>
              <a:t>  </a:t>
            </a:r>
            <a:r>
              <a:rPr lang="fr-FR" sz="500" spc="-5" dirty="0">
                <a:latin typeface="Arial"/>
                <a:cs typeface="Arial"/>
              </a:rPr>
              <a:t>100,000</a:t>
            </a:r>
            <a:endParaRPr lang="fr-FR" sz="500" dirty="0">
              <a:latin typeface="Arial"/>
              <a:cs typeface="Arial"/>
            </a:endParaRPr>
          </a:p>
        </p:txBody>
      </p:sp>
      <p:grpSp>
        <p:nvGrpSpPr>
          <p:cNvPr id="672" name="object 398">
            <a:extLst>
              <a:ext uri="{FF2B5EF4-FFF2-40B4-BE49-F238E27FC236}">
                <a16:creationId xmlns:a16="http://schemas.microsoft.com/office/drawing/2014/main" id="{B38B1988-B04D-4865-B063-B6A0CB508E57}"/>
              </a:ext>
            </a:extLst>
          </p:cNvPr>
          <p:cNvGrpSpPr/>
          <p:nvPr/>
        </p:nvGrpSpPr>
        <p:grpSpPr>
          <a:xfrm>
            <a:off x="2266853" y="5392420"/>
            <a:ext cx="57150" cy="342900"/>
            <a:chOff x="2314638" y="5337238"/>
            <a:chExt cx="57150" cy="342900"/>
          </a:xfrm>
        </p:grpSpPr>
        <p:sp>
          <p:nvSpPr>
            <p:cNvPr id="673" name="object 399">
              <a:extLst>
                <a:ext uri="{FF2B5EF4-FFF2-40B4-BE49-F238E27FC236}">
                  <a16:creationId xmlns:a16="http://schemas.microsoft.com/office/drawing/2014/main" id="{544463C9-3F7E-4296-AD8E-9D155C5A6D3C}"/>
                </a:ext>
              </a:extLst>
            </p:cNvPr>
            <p:cNvSpPr/>
            <p:nvPr/>
          </p:nvSpPr>
          <p:spPr>
            <a:xfrm>
              <a:off x="2316226" y="5338826"/>
              <a:ext cx="53975" cy="43180"/>
            </a:xfrm>
            <a:custGeom>
              <a:avLst/>
              <a:gdLst/>
              <a:ahLst/>
              <a:cxnLst/>
              <a:rect l="l" t="t" r="r" b="b"/>
              <a:pathLst>
                <a:path w="53975" h="43179">
                  <a:moveTo>
                    <a:pt x="42291" y="0"/>
                  </a:moveTo>
                  <a:lnTo>
                    <a:pt x="28575" y="8762"/>
                  </a:lnTo>
                  <a:lnTo>
                    <a:pt x="6350" y="11684"/>
                  </a:lnTo>
                  <a:lnTo>
                    <a:pt x="0" y="31115"/>
                  </a:lnTo>
                  <a:lnTo>
                    <a:pt x="15875" y="39878"/>
                  </a:lnTo>
                  <a:lnTo>
                    <a:pt x="47625" y="42799"/>
                  </a:lnTo>
                  <a:lnTo>
                    <a:pt x="53975" y="25273"/>
                  </a:lnTo>
                  <a:lnTo>
                    <a:pt x="4229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74" name="object 400">
              <a:extLst>
                <a:ext uri="{FF2B5EF4-FFF2-40B4-BE49-F238E27FC236}">
                  <a16:creationId xmlns:a16="http://schemas.microsoft.com/office/drawing/2014/main" id="{D7FED6E0-935D-4364-B214-121FEF703B14}"/>
                </a:ext>
              </a:extLst>
            </p:cNvPr>
            <p:cNvSpPr/>
            <p:nvPr/>
          </p:nvSpPr>
          <p:spPr>
            <a:xfrm>
              <a:off x="2316226" y="5338826"/>
              <a:ext cx="53975" cy="43180"/>
            </a:xfrm>
            <a:custGeom>
              <a:avLst/>
              <a:gdLst/>
              <a:ahLst/>
              <a:cxnLst/>
              <a:rect l="l" t="t" r="r" b="b"/>
              <a:pathLst>
                <a:path w="53975" h="43179">
                  <a:moveTo>
                    <a:pt x="15875" y="39878"/>
                  </a:moveTo>
                  <a:lnTo>
                    <a:pt x="0" y="31115"/>
                  </a:lnTo>
                  <a:lnTo>
                    <a:pt x="6350" y="11684"/>
                  </a:lnTo>
                  <a:lnTo>
                    <a:pt x="28575" y="8762"/>
                  </a:lnTo>
                  <a:lnTo>
                    <a:pt x="42291" y="0"/>
                  </a:lnTo>
                  <a:lnTo>
                    <a:pt x="53975" y="25273"/>
                  </a:lnTo>
                  <a:lnTo>
                    <a:pt x="47625" y="42799"/>
                  </a:lnTo>
                  <a:lnTo>
                    <a:pt x="15875" y="398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75" name="object 401">
              <a:extLst>
                <a:ext uri="{FF2B5EF4-FFF2-40B4-BE49-F238E27FC236}">
                  <a16:creationId xmlns:a16="http://schemas.microsoft.com/office/drawing/2014/main" id="{7EE71FEE-DAEF-4DB1-B22F-EFE3C8CC28BE}"/>
                </a:ext>
              </a:extLst>
            </p:cNvPr>
            <p:cNvSpPr/>
            <p:nvPr/>
          </p:nvSpPr>
          <p:spPr>
            <a:xfrm>
              <a:off x="2322576" y="5484876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21336" y="0"/>
                  </a:moveTo>
                  <a:lnTo>
                    <a:pt x="13019" y="1672"/>
                  </a:lnTo>
                  <a:lnTo>
                    <a:pt x="6238" y="6238"/>
                  </a:lnTo>
                  <a:lnTo>
                    <a:pt x="1672" y="13019"/>
                  </a:lnTo>
                  <a:lnTo>
                    <a:pt x="0" y="21336"/>
                  </a:lnTo>
                  <a:lnTo>
                    <a:pt x="1672" y="29672"/>
                  </a:lnTo>
                  <a:lnTo>
                    <a:pt x="6238" y="36496"/>
                  </a:lnTo>
                  <a:lnTo>
                    <a:pt x="13019" y="41106"/>
                  </a:lnTo>
                  <a:lnTo>
                    <a:pt x="21336" y="42799"/>
                  </a:lnTo>
                  <a:lnTo>
                    <a:pt x="29672" y="41106"/>
                  </a:lnTo>
                  <a:lnTo>
                    <a:pt x="36496" y="36496"/>
                  </a:lnTo>
                  <a:lnTo>
                    <a:pt x="41106" y="29672"/>
                  </a:lnTo>
                  <a:lnTo>
                    <a:pt x="42799" y="21336"/>
                  </a:lnTo>
                  <a:lnTo>
                    <a:pt x="41106" y="13019"/>
                  </a:lnTo>
                  <a:lnTo>
                    <a:pt x="36496" y="6238"/>
                  </a:lnTo>
                  <a:lnTo>
                    <a:pt x="29672" y="167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76" name="object 402">
              <a:extLst>
                <a:ext uri="{FF2B5EF4-FFF2-40B4-BE49-F238E27FC236}">
                  <a16:creationId xmlns:a16="http://schemas.microsoft.com/office/drawing/2014/main" id="{DA8ED9E0-C43F-45E8-8017-E748A61724D8}"/>
                </a:ext>
              </a:extLst>
            </p:cNvPr>
            <p:cNvSpPr/>
            <p:nvPr/>
          </p:nvSpPr>
          <p:spPr>
            <a:xfrm>
              <a:off x="2322576" y="5484876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0" y="21336"/>
                  </a:moveTo>
                  <a:lnTo>
                    <a:pt x="1672" y="13019"/>
                  </a:lnTo>
                  <a:lnTo>
                    <a:pt x="6238" y="6238"/>
                  </a:lnTo>
                  <a:lnTo>
                    <a:pt x="13019" y="1672"/>
                  </a:lnTo>
                  <a:lnTo>
                    <a:pt x="21336" y="0"/>
                  </a:lnTo>
                  <a:lnTo>
                    <a:pt x="29672" y="1672"/>
                  </a:lnTo>
                  <a:lnTo>
                    <a:pt x="36496" y="6238"/>
                  </a:lnTo>
                  <a:lnTo>
                    <a:pt x="41106" y="13019"/>
                  </a:lnTo>
                  <a:lnTo>
                    <a:pt x="42799" y="21336"/>
                  </a:lnTo>
                  <a:lnTo>
                    <a:pt x="41106" y="29672"/>
                  </a:lnTo>
                  <a:lnTo>
                    <a:pt x="36496" y="36496"/>
                  </a:lnTo>
                  <a:lnTo>
                    <a:pt x="29672" y="41106"/>
                  </a:lnTo>
                  <a:lnTo>
                    <a:pt x="21336" y="42799"/>
                  </a:lnTo>
                  <a:lnTo>
                    <a:pt x="13019" y="41106"/>
                  </a:lnTo>
                  <a:lnTo>
                    <a:pt x="6238" y="36496"/>
                  </a:lnTo>
                  <a:lnTo>
                    <a:pt x="1672" y="29672"/>
                  </a:lnTo>
                  <a:lnTo>
                    <a:pt x="0" y="2133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77" name="object 403">
              <a:extLst>
                <a:ext uri="{FF2B5EF4-FFF2-40B4-BE49-F238E27FC236}">
                  <a16:creationId xmlns:a16="http://schemas.microsoft.com/office/drawing/2014/main" id="{878C9D7A-0675-4C9C-BD70-C07633C6AF45}"/>
                </a:ext>
              </a:extLst>
            </p:cNvPr>
            <p:cNvSpPr/>
            <p:nvPr/>
          </p:nvSpPr>
          <p:spPr>
            <a:xfrm>
              <a:off x="2327275" y="5635625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21462" y="0"/>
                  </a:moveTo>
                  <a:lnTo>
                    <a:pt x="13126" y="1685"/>
                  </a:lnTo>
                  <a:lnTo>
                    <a:pt x="6302" y="6280"/>
                  </a:lnTo>
                  <a:lnTo>
                    <a:pt x="1692" y="13094"/>
                  </a:lnTo>
                  <a:lnTo>
                    <a:pt x="0" y="21437"/>
                  </a:lnTo>
                  <a:lnTo>
                    <a:pt x="1692" y="29778"/>
                  </a:lnTo>
                  <a:lnTo>
                    <a:pt x="6302" y="36588"/>
                  </a:lnTo>
                  <a:lnTo>
                    <a:pt x="13126" y="41179"/>
                  </a:lnTo>
                  <a:lnTo>
                    <a:pt x="21462" y="42862"/>
                  </a:lnTo>
                  <a:lnTo>
                    <a:pt x="29799" y="41179"/>
                  </a:lnTo>
                  <a:lnTo>
                    <a:pt x="36623" y="36588"/>
                  </a:lnTo>
                  <a:lnTo>
                    <a:pt x="41233" y="29778"/>
                  </a:lnTo>
                  <a:lnTo>
                    <a:pt x="42925" y="21437"/>
                  </a:lnTo>
                  <a:lnTo>
                    <a:pt x="41233" y="13094"/>
                  </a:lnTo>
                  <a:lnTo>
                    <a:pt x="36623" y="6280"/>
                  </a:lnTo>
                  <a:lnTo>
                    <a:pt x="29799" y="1685"/>
                  </a:lnTo>
                  <a:lnTo>
                    <a:pt x="214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78" name="object 404">
              <a:extLst>
                <a:ext uri="{FF2B5EF4-FFF2-40B4-BE49-F238E27FC236}">
                  <a16:creationId xmlns:a16="http://schemas.microsoft.com/office/drawing/2014/main" id="{E1D065BB-5DB9-4A28-9351-25B73E00822C}"/>
                </a:ext>
              </a:extLst>
            </p:cNvPr>
            <p:cNvSpPr/>
            <p:nvPr/>
          </p:nvSpPr>
          <p:spPr>
            <a:xfrm>
              <a:off x="2327275" y="5635625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0" y="21437"/>
                  </a:moveTo>
                  <a:lnTo>
                    <a:pt x="1692" y="13094"/>
                  </a:lnTo>
                  <a:lnTo>
                    <a:pt x="6302" y="6280"/>
                  </a:lnTo>
                  <a:lnTo>
                    <a:pt x="13126" y="1685"/>
                  </a:lnTo>
                  <a:lnTo>
                    <a:pt x="21462" y="0"/>
                  </a:lnTo>
                  <a:lnTo>
                    <a:pt x="29799" y="1685"/>
                  </a:lnTo>
                  <a:lnTo>
                    <a:pt x="36623" y="6280"/>
                  </a:lnTo>
                  <a:lnTo>
                    <a:pt x="41233" y="13094"/>
                  </a:lnTo>
                  <a:lnTo>
                    <a:pt x="42925" y="21437"/>
                  </a:lnTo>
                  <a:lnTo>
                    <a:pt x="41233" y="29778"/>
                  </a:lnTo>
                  <a:lnTo>
                    <a:pt x="36623" y="36588"/>
                  </a:lnTo>
                  <a:lnTo>
                    <a:pt x="29799" y="41179"/>
                  </a:lnTo>
                  <a:lnTo>
                    <a:pt x="21462" y="42862"/>
                  </a:lnTo>
                  <a:lnTo>
                    <a:pt x="13126" y="41179"/>
                  </a:lnTo>
                  <a:lnTo>
                    <a:pt x="6302" y="36588"/>
                  </a:lnTo>
                  <a:lnTo>
                    <a:pt x="1692" y="29778"/>
                  </a:lnTo>
                  <a:lnTo>
                    <a:pt x="0" y="214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679" name="object 405">
            <a:extLst>
              <a:ext uri="{FF2B5EF4-FFF2-40B4-BE49-F238E27FC236}">
                <a16:creationId xmlns:a16="http://schemas.microsoft.com/office/drawing/2014/main" id="{5D6D7E07-C032-49EC-AD45-B3F33BF943F1}"/>
              </a:ext>
            </a:extLst>
          </p:cNvPr>
          <p:cNvSpPr txBox="1"/>
          <p:nvPr/>
        </p:nvSpPr>
        <p:spPr>
          <a:xfrm>
            <a:off x="2268187" y="5688597"/>
            <a:ext cx="704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4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680" name="object 406">
            <a:extLst>
              <a:ext uri="{FF2B5EF4-FFF2-40B4-BE49-F238E27FC236}">
                <a16:creationId xmlns:a16="http://schemas.microsoft.com/office/drawing/2014/main" id="{EE831C92-E1FE-46A0-AAFB-6905EEFEDF5F}"/>
              </a:ext>
            </a:extLst>
          </p:cNvPr>
          <p:cNvSpPr/>
          <p:nvPr/>
        </p:nvSpPr>
        <p:spPr>
          <a:xfrm>
            <a:off x="2482690" y="5984494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950" y="0"/>
                </a:lnTo>
              </a:path>
            </a:pathLst>
          </a:custGeom>
          <a:ln w="63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681" name="object 407">
            <a:extLst>
              <a:ext uri="{FF2B5EF4-FFF2-40B4-BE49-F238E27FC236}">
                <a16:creationId xmlns:a16="http://schemas.microsoft.com/office/drawing/2014/main" id="{B614E35C-A1D3-43E3-BBA2-EC1C16AE7258}"/>
              </a:ext>
            </a:extLst>
          </p:cNvPr>
          <p:cNvSpPr txBox="1"/>
          <p:nvPr/>
        </p:nvSpPr>
        <p:spPr>
          <a:xfrm>
            <a:off x="2744183" y="5903469"/>
            <a:ext cx="650495" cy="28020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500" spc="-5" dirty="0">
                <a:latin typeface="Arial"/>
                <a:cs typeface="Arial"/>
              </a:rPr>
              <a:t>Routes pavées</a:t>
            </a:r>
          </a:p>
          <a:p>
            <a:pPr marL="1270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Routes non pavées</a:t>
            </a:r>
          </a:p>
          <a:p>
            <a:pPr marL="1270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Piste</a:t>
            </a:r>
          </a:p>
        </p:txBody>
      </p:sp>
      <p:grpSp>
        <p:nvGrpSpPr>
          <p:cNvPr id="682" name="object 408">
            <a:extLst>
              <a:ext uri="{FF2B5EF4-FFF2-40B4-BE49-F238E27FC236}">
                <a16:creationId xmlns:a16="http://schemas.microsoft.com/office/drawing/2014/main" id="{6D17708D-7DF5-4444-8D5A-1BF3D5BDB445}"/>
              </a:ext>
            </a:extLst>
          </p:cNvPr>
          <p:cNvGrpSpPr/>
          <p:nvPr/>
        </p:nvGrpSpPr>
        <p:grpSpPr>
          <a:xfrm>
            <a:off x="2479515" y="6289294"/>
            <a:ext cx="241300" cy="199390"/>
            <a:chOff x="2527300" y="6234112"/>
            <a:chExt cx="241300" cy="199390"/>
          </a:xfrm>
        </p:grpSpPr>
        <p:sp>
          <p:nvSpPr>
            <p:cNvPr id="683" name="object 409">
              <a:extLst>
                <a:ext uri="{FF2B5EF4-FFF2-40B4-BE49-F238E27FC236}">
                  <a16:creationId xmlns:a16="http://schemas.microsoft.com/office/drawing/2014/main" id="{F7E16564-3E75-4159-B3ED-A8B0C8C914EE}"/>
                </a:ext>
              </a:extLst>
            </p:cNvPr>
            <p:cNvSpPr/>
            <p:nvPr/>
          </p:nvSpPr>
          <p:spPr>
            <a:xfrm>
              <a:off x="2530475" y="6237287"/>
              <a:ext cx="234950" cy="0"/>
            </a:xfrm>
            <a:custGeom>
              <a:avLst/>
              <a:gdLst/>
              <a:ahLst/>
              <a:cxnLst/>
              <a:rect l="l" t="t" r="r" b="b"/>
              <a:pathLst>
                <a:path w="234950">
                  <a:moveTo>
                    <a:pt x="0" y="0"/>
                  </a:moveTo>
                  <a:lnTo>
                    <a:pt x="234950" y="0"/>
                  </a:lnTo>
                </a:path>
              </a:pathLst>
            </a:custGeom>
            <a:ln w="6350">
              <a:solidFill>
                <a:srgbClr val="33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84" name="object 410">
              <a:extLst>
                <a:ext uri="{FF2B5EF4-FFF2-40B4-BE49-F238E27FC236}">
                  <a16:creationId xmlns:a16="http://schemas.microsoft.com/office/drawing/2014/main" id="{65886EAE-C823-46C5-89C4-62C29FFB3715}"/>
                </a:ext>
              </a:extLst>
            </p:cNvPr>
            <p:cNvSpPr/>
            <p:nvPr/>
          </p:nvSpPr>
          <p:spPr>
            <a:xfrm>
              <a:off x="2662554" y="632176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79">
                  <a:moveTo>
                    <a:pt x="14986" y="0"/>
                  </a:moveTo>
                  <a:lnTo>
                    <a:pt x="14986" y="30162"/>
                  </a:lnTo>
                </a:path>
                <a:path w="30480" h="30479">
                  <a:moveTo>
                    <a:pt x="9651" y="21539"/>
                  </a:moveTo>
                  <a:lnTo>
                    <a:pt x="19303" y="21539"/>
                  </a:lnTo>
                </a:path>
                <a:path w="30480" h="30479">
                  <a:moveTo>
                    <a:pt x="0" y="6464"/>
                  </a:moveTo>
                  <a:lnTo>
                    <a:pt x="30099" y="6464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85" name="object 411">
              <a:extLst>
                <a:ext uri="{FF2B5EF4-FFF2-40B4-BE49-F238E27FC236}">
                  <a16:creationId xmlns:a16="http://schemas.microsoft.com/office/drawing/2014/main" id="{7899A020-1646-4BB2-AED8-003B7A7954D5}"/>
                </a:ext>
              </a:extLst>
            </p:cNvPr>
            <p:cNvSpPr/>
            <p:nvPr/>
          </p:nvSpPr>
          <p:spPr>
            <a:xfrm>
              <a:off x="2646426" y="6302375"/>
              <a:ext cx="60325" cy="128905"/>
            </a:xfrm>
            <a:custGeom>
              <a:avLst/>
              <a:gdLst/>
              <a:ahLst/>
              <a:cxnLst/>
              <a:rect l="l" t="t" r="r" b="b"/>
              <a:pathLst>
                <a:path w="60325" h="128904">
                  <a:moveTo>
                    <a:pt x="0" y="30162"/>
                  </a:moveTo>
                  <a:lnTo>
                    <a:pt x="2363" y="18420"/>
                  </a:lnTo>
                  <a:lnTo>
                    <a:pt x="8810" y="8832"/>
                  </a:lnTo>
                  <a:lnTo>
                    <a:pt x="18377" y="2369"/>
                  </a:lnTo>
                  <a:lnTo>
                    <a:pt x="30099" y="0"/>
                  </a:lnTo>
                  <a:lnTo>
                    <a:pt x="41840" y="2369"/>
                  </a:lnTo>
                  <a:lnTo>
                    <a:pt x="51450" y="8832"/>
                  </a:lnTo>
                  <a:lnTo>
                    <a:pt x="57941" y="18420"/>
                  </a:lnTo>
                  <a:lnTo>
                    <a:pt x="60325" y="30162"/>
                  </a:lnTo>
                  <a:lnTo>
                    <a:pt x="57941" y="41904"/>
                  </a:lnTo>
                  <a:lnTo>
                    <a:pt x="51450" y="51492"/>
                  </a:lnTo>
                  <a:lnTo>
                    <a:pt x="41840" y="57955"/>
                  </a:lnTo>
                  <a:lnTo>
                    <a:pt x="30099" y="60325"/>
                  </a:lnTo>
                  <a:lnTo>
                    <a:pt x="18377" y="57955"/>
                  </a:lnTo>
                  <a:lnTo>
                    <a:pt x="8810" y="51492"/>
                  </a:lnTo>
                  <a:lnTo>
                    <a:pt x="2363" y="41904"/>
                  </a:lnTo>
                  <a:lnTo>
                    <a:pt x="0" y="30162"/>
                  </a:lnTo>
                  <a:close/>
                </a:path>
                <a:path w="60325" h="128904">
                  <a:moveTo>
                    <a:pt x="9525" y="114579"/>
                  </a:moveTo>
                  <a:lnTo>
                    <a:pt x="9906" y="116078"/>
                  </a:lnTo>
                  <a:lnTo>
                    <a:pt x="10413" y="117576"/>
                  </a:lnTo>
                  <a:lnTo>
                    <a:pt x="11049" y="118910"/>
                  </a:lnTo>
                  <a:lnTo>
                    <a:pt x="11684" y="120243"/>
                  </a:lnTo>
                  <a:lnTo>
                    <a:pt x="12446" y="121412"/>
                  </a:lnTo>
                  <a:lnTo>
                    <a:pt x="13716" y="122580"/>
                  </a:lnTo>
                  <a:lnTo>
                    <a:pt x="14986" y="123748"/>
                  </a:lnTo>
                  <a:lnTo>
                    <a:pt x="17399" y="125412"/>
                  </a:lnTo>
                  <a:lnTo>
                    <a:pt x="18923" y="126250"/>
                  </a:lnTo>
                  <a:lnTo>
                    <a:pt x="20319" y="127088"/>
                  </a:lnTo>
                  <a:lnTo>
                    <a:pt x="21462" y="127254"/>
                  </a:lnTo>
                  <a:lnTo>
                    <a:pt x="22732" y="127584"/>
                  </a:lnTo>
                  <a:lnTo>
                    <a:pt x="24130" y="127914"/>
                  </a:lnTo>
                  <a:lnTo>
                    <a:pt x="25018" y="128092"/>
                  </a:lnTo>
                  <a:lnTo>
                    <a:pt x="26669" y="128257"/>
                  </a:lnTo>
                  <a:lnTo>
                    <a:pt x="28321" y="128422"/>
                  </a:lnTo>
                  <a:lnTo>
                    <a:pt x="30734" y="128587"/>
                  </a:lnTo>
                  <a:lnTo>
                    <a:pt x="32131" y="128587"/>
                  </a:lnTo>
                  <a:lnTo>
                    <a:pt x="33655" y="128587"/>
                  </a:lnTo>
                  <a:lnTo>
                    <a:pt x="34417" y="128587"/>
                  </a:lnTo>
                  <a:lnTo>
                    <a:pt x="35813" y="128257"/>
                  </a:lnTo>
                  <a:lnTo>
                    <a:pt x="37084" y="127914"/>
                  </a:lnTo>
                  <a:lnTo>
                    <a:pt x="38735" y="127584"/>
                  </a:lnTo>
                  <a:lnTo>
                    <a:pt x="40259" y="126923"/>
                  </a:lnTo>
                  <a:lnTo>
                    <a:pt x="41910" y="126250"/>
                  </a:lnTo>
                  <a:lnTo>
                    <a:pt x="44323" y="125247"/>
                  </a:lnTo>
                  <a:lnTo>
                    <a:pt x="45847" y="123913"/>
                  </a:lnTo>
                  <a:lnTo>
                    <a:pt x="47243" y="122580"/>
                  </a:lnTo>
                  <a:lnTo>
                    <a:pt x="48260" y="120916"/>
                  </a:lnTo>
                  <a:lnTo>
                    <a:pt x="49403" y="119253"/>
                  </a:lnTo>
                  <a:lnTo>
                    <a:pt x="50546" y="117576"/>
                  </a:lnTo>
                  <a:lnTo>
                    <a:pt x="51816" y="115074"/>
                  </a:lnTo>
                  <a:lnTo>
                    <a:pt x="52324" y="11424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86" name="object 412">
              <a:extLst>
                <a:ext uri="{FF2B5EF4-FFF2-40B4-BE49-F238E27FC236}">
                  <a16:creationId xmlns:a16="http://schemas.microsoft.com/office/drawing/2014/main" id="{0BF803A1-8B17-4052-997B-35C8FB40F9C6}"/>
                </a:ext>
              </a:extLst>
            </p:cNvPr>
            <p:cNvSpPr/>
            <p:nvPr/>
          </p:nvSpPr>
          <p:spPr>
            <a:xfrm>
              <a:off x="2676525" y="6388100"/>
              <a:ext cx="1905" cy="43180"/>
            </a:xfrm>
            <a:custGeom>
              <a:avLst/>
              <a:gdLst/>
              <a:ahLst/>
              <a:cxnLst/>
              <a:rect l="l" t="t" r="r" b="b"/>
              <a:pathLst>
                <a:path w="1905" h="43179">
                  <a:moveTo>
                    <a:pt x="825" y="-1587"/>
                  </a:moveTo>
                  <a:lnTo>
                    <a:pt x="825" y="44450"/>
                  </a:lnTo>
                </a:path>
              </a:pathLst>
            </a:custGeom>
            <a:ln w="48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87" name="object 413">
              <a:extLst>
                <a:ext uri="{FF2B5EF4-FFF2-40B4-BE49-F238E27FC236}">
                  <a16:creationId xmlns:a16="http://schemas.microsoft.com/office/drawing/2014/main" id="{4D333F11-43F0-4C9D-8BF6-AD4D75FDD54C}"/>
                </a:ext>
              </a:extLst>
            </p:cNvPr>
            <p:cNvSpPr/>
            <p:nvPr/>
          </p:nvSpPr>
          <p:spPr>
            <a:xfrm>
              <a:off x="2670175" y="6396012"/>
              <a:ext cx="14604" cy="1905"/>
            </a:xfrm>
            <a:custGeom>
              <a:avLst/>
              <a:gdLst/>
              <a:ahLst/>
              <a:cxnLst/>
              <a:rect l="l" t="t" r="r" b="b"/>
              <a:pathLst>
                <a:path w="14605" h="1904">
                  <a:moveTo>
                    <a:pt x="-1587" y="825"/>
                  </a:moveTo>
                  <a:lnTo>
                    <a:pt x="15811" y="825"/>
                  </a:lnTo>
                </a:path>
              </a:pathLst>
            </a:custGeom>
            <a:ln w="48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688" name="object 414">
            <a:extLst>
              <a:ext uri="{FF2B5EF4-FFF2-40B4-BE49-F238E27FC236}">
                <a16:creationId xmlns:a16="http://schemas.microsoft.com/office/drawing/2014/main" id="{F3D0183B-46C2-4F6C-8CCB-50246908E8FC}"/>
              </a:ext>
            </a:extLst>
          </p:cNvPr>
          <p:cNvSpPr txBox="1"/>
          <p:nvPr/>
        </p:nvSpPr>
        <p:spPr>
          <a:xfrm>
            <a:off x="2444590" y="6161646"/>
            <a:ext cx="879983" cy="3462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87020" algn="l"/>
              </a:tabLst>
            </a:pPr>
            <a:r>
              <a:rPr lang="fr-FR" sz="750" u="dash" baseline="22222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	</a:t>
            </a:r>
            <a:r>
              <a:rPr lang="fr-FR" sz="750" baseline="22222" dirty="0">
                <a:latin typeface="Arial"/>
                <a:cs typeface="Arial"/>
              </a:rPr>
              <a:t> </a:t>
            </a:r>
            <a:r>
              <a:rPr lang="fr-FR" sz="750" spc="-30" baseline="22222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Voie ferrée</a:t>
            </a:r>
            <a:endParaRPr lang="fr-FR" sz="500" dirty="0">
              <a:latin typeface="Arial"/>
              <a:cs typeface="Arial"/>
            </a:endParaRPr>
          </a:p>
          <a:p>
            <a:pPr marL="32004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Fleuve</a:t>
            </a:r>
          </a:p>
          <a:p>
            <a:pPr marL="315595" marR="63500">
              <a:spcBef>
                <a:spcPts val="200"/>
              </a:spcBef>
            </a:pPr>
            <a:r>
              <a:rPr lang="fr-FR" sz="500" dirty="0">
                <a:latin typeface="Arial"/>
                <a:cs typeface="Arial"/>
              </a:rPr>
              <a:t>Aéroport </a:t>
            </a:r>
          </a:p>
          <a:p>
            <a:pPr marL="315595" marR="63500"/>
            <a:r>
              <a:rPr lang="fr-FR" sz="500" spc="-5" dirty="0">
                <a:latin typeface="Arial"/>
                <a:cs typeface="Arial"/>
              </a:rPr>
              <a:t>Port</a:t>
            </a:r>
            <a:endParaRPr lang="fr-FR" sz="500" dirty="0">
              <a:latin typeface="Arial"/>
              <a:cs typeface="Arial"/>
            </a:endParaRPr>
          </a:p>
        </p:txBody>
      </p:sp>
      <p:grpSp>
        <p:nvGrpSpPr>
          <p:cNvPr id="689" name="object 415">
            <a:extLst>
              <a:ext uri="{FF2B5EF4-FFF2-40B4-BE49-F238E27FC236}">
                <a16:creationId xmlns:a16="http://schemas.microsoft.com/office/drawing/2014/main" id="{0F402FB6-53CE-4FDF-8785-0F83EC1FF50E}"/>
              </a:ext>
            </a:extLst>
          </p:cNvPr>
          <p:cNvGrpSpPr/>
          <p:nvPr/>
        </p:nvGrpSpPr>
        <p:grpSpPr>
          <a:xfrm>
            <a:off x="2983386" y="5372560"/>
            <a:ext cx="209550" cy="136525"/>
            <a:chOff x="3076638" y="5311838"/>
            <a:chExt cx="209550" cy="136525"/>
          </a:xfrm>
        </p:grpSpPr>
        <p:sp>
          <p:nvSpPr>
            <p:cNvPr id="690" name="object 416">
              <a:extLst>
                <a:ext uri="{FF2B5EF4-FFF2-40B4-BE49-F238E27FC236}">
                  <a16:creationId xmlns:a16="http://schemas.microsoft.com/office/drawing/2014/main" id="{7317BF15-9882-48E6-8880-CFEA229B73C2}"/>
                </a:ext>
              </a:extLst>
            </p:cNvPr>
            <p:cNvSpPr/>
            <p:nvPr/>
          </p:nvSpPr>
          <p:spPr>
            <a:xfrm>
              <a:off x="3081401" y="5326507"/>
              <a:ext cx="0" cy="24130"/>
            </a:xfrm>
            <a:custGeom>
              <a:avLst/>
              <a:gdLst/>
              <a:ahLst/>
              <a:cxnLst/>
              <a:rect l="l" t="t" r="r" b="b"/>
              <a:pathLst>
                <a:path h="24129">
                  <a:moveTo>
                    <a:pt x="0" y="0"/>
                  </a:moveTo>
                  <a:lnTo>
                    <a:pt x="0" y="23749"/>
                  </a:lnTo>
                </a:path>
              </a:pathLst>
            </a:custGeom>
            <a:ln w="952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91" name="object 417">
              <a:extLst>
                <a:ext uri="{FF2B5EF4-FFF2-40B4-BE49-F238E27FC236}">
                  <a16:creationId xmlns:a16="http://schemas.microsoft.com/office/drawing/2014/main" id="{0D831208-A128-4465-97BA-2E074A8BFE04}"/>
                </a:ext>
              </a:extLst>
            </p:cNvPr>
            <p:cNvSpPr/>
            <p:nvPr/>
          </p:nvSpPr>
          <p:spPr>
            <a:xfrm>
              <a:off x="3082417" y="5313426"/>
              <a:ext cx="202565" cy="43180"/>
            </a:xfrm>
            <a:custGeom>
              <a:avLst/>
              <a:gdLst/>
              <a:ahLst/>
              <a:cxnLst/>
              <a:rect l="l" t="t" r="r" b="b"/>
              <a:pathLst>
                <a:path w="202564" h="43179">
                  <a:moveTo>
                    <a:pt x="42290" y="0"/>
                  </a:moveTo>
                  <a:lnTo>
                    <a:pt x="24002" y="8255"/>
                  </a:lnTo>
                  <a:lnTo>
                    <a:pt x="1143" y="10668"/>
                  </a:lnTo>
                  <a:lnTo>
                    <a:pt x="0" y="35687"/>
                  </a:lnTo>
                  <a:lnTo>
                    <a:pt x="13715" y="39243"/>
                  </a:lnTo>
                  <a:lnTo>
                    <a:pt x="35432" y="42799"/>
                  </a:lnTo>
                  <a:lnTo>
                    <a:pt x="68580" y="42799"/>
                  </a:lnTo>
                  <a:lnTo>
                    <a:pt x="106171" y="36830"/>
                  </a:lnTo>
                  <a:lnTo>
                    <a:pt x="138175" y="32131"/>
                  </a:lnTo>
                  <a:lnTo>
                    <a:pt x="167894" y="32131"/>
                  </a:lnTo>
                  <a:lnTo>
                    <a:pt x="188468" y="29718"/>
                  </a:lnTo>
                  <a:lnTo>
                    <a:pt x="202183" y="24892"/>
                  </a:lnTo>
                  <a:lnTo>
                    <a:pt x="189610" y="22606"/>
                  </a:lnTo>
                  <a:lnTo>
                    <a:pt x="167894" y="19050"/>
                  </a:lnTo>
                  <a:lnTo>
                    <a:pt x="140462" y="11811"/>
                  </a:lnTo>
                  <a:lnTo>
                    <a:pt x="116458" y="10668"/>
                  </a:lnTo>
                  <a:lnTo>
                    <a:pt x="89153" y="1143"/>
                  </a:lnTo>
                  <a:lnTo>
                    <a:pt x="58293" y="1143"/>
                  </a:lnTo>
                  <a:lnTo>
                    <a:pt x="42290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92" name="object 418">
              <a:extLst>
                <a:ext uri="{FF2B5EF4-FFF2-40B4-BE49-F238E27FC236}">
                  <a16:creationId xmlns:a16="http://schemas.microsoft.com/office/drawing/2014/main" id="{37D53998-0E7F-4702-9CA5-E0C97D7F6BB2}"/>
                </a:ext>
              </a:extLst>
            </p:cNvPr>
            <p:cNvSpPr/>
            <p:nvPr/>
          </p:nvSpPr>
          <p:spPr>
            <a:xfrm>
              <a:off x="3082417" y="5313426"/>
              <a:ext cx="202565" cy="43180"/>
            </a:xfrm>
            <a:custGeom>
              <a:avLst/>
              <a:gdLst/>
              <a:ahLst/>
              <a:cxnLst/>
              <a:rect l="l" t="t" r="r" b="b"/>
              <a:pathLst>
                <a:path w="202564" h="43179">
                  <a:moveTo>
                    <a:pt x="1143" y="10668"/>
                  </a:moveTo>
                  <a:lnTo>
                    <a:pt x="24002" y="8255"/>
                  </a:lnTo>
                  <a:lnTo>
                    <a:pt x="42290" y="0"/>
                  </a:lnTo>
                  <a:lnTo>
                    <a:pt x="58293" y="1143"/>
                  </a:lnTo>
                  <a:lnTo>
                    <a:pt x="89153" y="1143"/>
                  </a:lnTo>
                  <a:lnTo>
                    <a:pt x="116458" y="10668"/>
                  </a:lnTo>
                  <a:lnTo>
                    <a:pt x="140462" y="11811"/>
                  </a:lnTo>
                  <a:lnTo>
                    <a:pt x="167894" y="19050"/>
                  </a:lnTo>
                  <a:lnTo>
                    <a:pt x="189610" y="22606"/>
                  </a:lnTo>
                  <a:lnTo>
                    <a:pt x="202183" y="24892"/>
                  </a:lnTo>
                  <a:lnTo>
                    <a:pt x="188468" y="29718"/>
                  </a:lnTo>
                  <a:lnTo>
                    <a:pt x="167894" y="32131"/>
                  </a:lnTo>
                  <a:lnTo>
                    <a:pt x="138175" y="32131"/>
                  </a:lnTo>
                  <a:lnTo>
                    <a:pt x="106171" y="36830"/>
                  </a:lnTo>
                  <a:lnTo>
                    <a:pt x="68580" y="42799"/>
                  </a:lnTo>
                  <a:lnTo>
                    <a:pt x="35432" y="42799"/>
                  </a:lnTo>
                  <a:lnTo>
                    <a:pt x="13715" y="39243"/>
                  </a:lnTo>
                  <a:lnTo>
                    <a:pt x="0" y="35687"/>
                  </a:lnTo>
                </a:path>
              </a:pathLst>
            </a:custGeom>
            <a:ln w="317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93" name="object 419">
              <a:extLst>
                <a:ext uri="{FF2B5EF4-FFF2-40B4-BE49-F238E27FC236}">
                  <a16:creationId xmlns:a16="http://schemas.microsoft.com/office/drawing/2014/main" id="{CF7B402A-C7AA-436F-8B4C-DADB79409D7D}"/>
                </a:ext>
              </a:extLst>
            </p:cNvPr>
            <p:cNvSpPr/>
            <p:nvPr/>
          </p:nvSpPr>
          <p:spPr>
            <a:xfrm>
              <a:off x="3184525" y="5388610"/>
              <a:ext cx="98425" cy="58419"/>
            </a:xfrm>
            <a:custGeom>
              <a:avLst/>
              <a:gdLst/>
              <a:ahLst/>
              <a:cxnLst/>
              <a:rect l="l" t="t" r="r" b="b"/>
              <a:pathLst>
                <a:path w="98425" h="58420">
                  <a:moveTo>
                    <a:pt x="44450" y="0"/>
                  </a:moveTo>
                  <a:lnTo>
                    <a:pt x="7874" y="13080"/>
                  </a:lnTo>
                  <a:lnTo>
                    <a:pt x="7366" y="19811"/>
                  </a:lnTo>
                  <a:lnTo>
                    <a:pt x="5333" y="24637"/>
                  </a:lnTo>
                  <a:lnTo>
                    <a:pt x="3175" y="29463"/>
                  </a:lnTo>
                  <a:lnTo>
                    <a:pt x="0" y="32130"/>
                  </a:lnTo>
                  <a:lnTo>
                    <a:pt x="1016" y="41655"/>
                  </a:lnTo>
                  <a:lnTo>
                    <a:pt x="3175" y="51307"/>
                  </a:lnTo>
                  <a:lnTo>
                    <a:pt x="12700" y="56768"/>
                  </a:lnTo>
                  <a:lnTo>
                    <a:pt x="20574" y="53339"/>
                  </a:lnTo>
                  <a:lnTo>
                    <a:pt x="29082" y="53339"/>
                  </a:lnTo>
                  <a:lnTo>
                    <a:pt x="35940" y="53568"/>
                  </a:lnTo>
                  <a:lnTo>
                    <a:pt x="66167" y="56006"/>
                  </a:lnTo>
                  <a:lnTo>
                    <a:pt x="73025" y="58165"/>
                  </a:lnTo>
                  <a:lnTo>
                    <a:pt x="85725" y="56768"/>
                  </a:lnTo>
                  <a:lnTo>
                    <a:pt x="93090" y="53339"/>
                  </a:lnTo>
                  <a:lnTo>
                    <a:pt x="98425" y="45084"/>
                  </a:lnTo>
                  <a:lnTo>
                    <a:pt x="96265" y="36194"/>
                  </a:lnTo>
                  <a:lnTo>
                    <a:pt x="92075" y="29463"/>
                  </a:lnTo>
                  <a:lnTo>
                    <a:pt x="85725" y="28701"/>
                  </a:lnTo>
                  <a:lnTo>
                    <a:pt x="77215" y="26034"/>
                  </a:lnTo>
                  <a:lnTo>
                    <a:pt x="51307" y="761"/>
                  </a:lnTo>
                  <a:lnTo>
                    <a:pt x="44450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694" name="object 420">
              <a:extLst>
                <a:ext uri="{FF2B5EF4-FFF2-40B4-BE49-F238E27FC236}">
                  <a16:creationId xmlns:a16="http://schemas.microsoft.com/office/drawing/2014/main" id="{E840F6E3-BD45-4827-9E4A-CA744C830A7F}"/>
                </a:ext>
              </a:extLst>
            </p:cNvPr>
            <p:cNvSpPr/>
            <p:nvPr/>
          </p:nvSpPr>
          <p:spPr>
            <a:xfrm>
              <a:off x="3184525" y="5388610"/>
              <a:ext cx="98425" cy="58419"/>
            </a:xfrm>
            <a:custGeom>
              <a:avLst/>
              <a:gdLst/>
              <a:ahLst/>
              <a:cxnLst/>
              <a:rect l="l" t="t" r="r" b="b"/>
              <a:pathLst>
                <a:path w="98425" h="58420">
                  <a:moveTo>
                    <a:pt x="5333" y="24637"/>
                  </a:moveTo>
                  <a:lnTo>
                    <a:pt x="7366" y="19811"/>
                  </a:lnTo>
                  <a:lnTo>
                    <a:pt x="7874" y="13080"/>
                  </a:lnTo>
                  <a:lnTo>
                    <a:pt x="14224" y="8889"/>
                  </a:lnTo>
                  <a:lnTo>
                    <a:pt x="20661" y="5697"/>
                  </a:lnTo>
                  <a:lnTo>
                    <a:pt x="29146" y="2682"/>
                  </a:lnTo>
                  <a:lnTo>
                    <a:pt x="37726" y="549"/>
                  </a:lnTo>
                  <a:lnTo>
                    <a:pt x="44450" y="0"/>
                  </a:lnTo>
                  <a:lnTo>
                    <a:pt x="51307" y="761"/>
                  </a:lnTo>
                  <a:lnTo>
                    <a:pt x="51816" y="10921"/>
                  </a:lnTo>
                  <a:lnTo>
                    <a:pt x="55499" y="15112"/>
                  </a:lnTo>
                  <a:lnTo>
                    <a:pt x="59308" y="19176"/>
                  </a:lnTo>
                  <a:lnTo>
                    <a:pt x="62992" y="22605"/>
                  </a:lnTo>
                  <a:lnTo>
                    <a:pt x="67183" y="24637"/>
                  </a:lnTo>
                  <a:lnTo>
                    <a:pt x="71374" y="26669"/>
                  </a:lnTo>
                  <a:lnTo>
                    <a:pt x="77215" y="26034"/>
                  </a:lnTo>
                  <a:lnTo>
                    <a:pt x="81534" y="27304"/>
                  </a:lnTo>
                  <a:lnTo>
                    <a:pt x="85725" y="28701"/>
                  </a:lnTo>
                  <a:lnTo>
                    <a:pt x="92075" y="29463"/>
                  </a:lnTo>
                  <a:lnTo>
                    <a:pt x="94234" y="32892"/>
                  </a:lnTo>
                  <a:lnTo>
                    <a:pt x="96265" y="36194"/>
                  </a:lnTo>
                  <a:lnTo>
                    <a:pt x="98425" y="45084"/>
                  </a:lnTo>
                  <a:lnTo>
                    <a:pt x="95758" y="49275"/>
                  </a:lnTo>
                  <a:lnTo>
                    <a:pt x="93090" y="53339"/>
                  </a:lnTo>
                  <a:lnTo>
                    <a:pt x="85725" y="56768"/>
                  </a:lnTo>
                  <a:lnTo>
                    <a:pt x="79375" y="57403"/>
                  </a:lnTo>
                  <a:lnTo>
                    <a:pt x="73025" y="58165"/>
                  </a:lnTo>
                  <a:lnTo>
                    <a:pt x="66167" y="56006"/>
                  </a:lnTo>
                  <a:lnTo>
                    <a:pt x="57657" y="55371"/>
                  </a:lnTo>
                  <a:lnTo>
                    <a:pt x="50800" y="54786"/>
                  </a:lnTo>
                  <a:lnTo>
                    <a:pt x="43370" y="54117"/>
                  </a:lnTo>
                  <a:lnTo>
                    <a:pt x="35940" y="53568"/>
                  </a:lnTo>
                  <a:lnTo>
                    <a:pt x="29082" y="53339"/>
                  </a:lnTo>
                  <a:lnTo>
                    <a:pt x="20574" y="53339"/>
                  </a:lnTo>
                  <a:lnTo>
                    <a:pt x="12700" y="56768"/>
                  </a:lnTo>
                  <a:lnTo>
                    <a:pt x="7874" y="53974"/>
                  </a:lnTo>
                  <a:lnTo>
                    <a:pt x="3175" y="51307"/>
                  </a:lnTo>
                  <a:lnTo>
                    <a:pt x="1016" y="41655"/>
                  </a:lnTo>
                  <a:lnTo>
                    <a:pt x="507" y="36956"/>
                  </a:lnTo>
                  <a:lnTo>
                    <a:pt x="0" y="32130"/>
                  </a:lnTo>
                  <a:lnTo>
                    <a:pt x="3175" y="29463"/>
                  </a:lnTo>
                  <a:lnTo>
                    <a:pt x="5333" y="24637"/>
                  </a:lnTo>
                  <a:close/>
                </a:path>
              </a:pathLst>
            </a:custGeom>
            <a:ln w="317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695" name="object 421">
            <a:extLst>
              <a:ext uri="{FF2B5EF4-FFF2-40B4-BE49-F238E27FC236}">
                <a16:creationId xmlns:a16="http://schemas.microsoft.com/office/drawing/2014/main" id="{449B196A-7745-4B69-B283-038CBDDA5018}"/>
              </a:ext>
            </a:extLst>
          </p:cNvPr>
          <p:cNvSpPr txBox="1"/>
          <p:nvPr/>
        </p:nvSpPr>
        <p:spPr>
          <a:xfrm>
            <a:off x="3222844" y="5352971"/>
            <a:ext cx="270512" cy="18017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Times New Roman"/>
                <a:cs typeface="Times New Roman"/>
              </a:rPr>
              <a:t>Barrage</a:t>
            </a:r>
          </a:p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Times New Roman"/>
                <a:cs typeface="Times New Roman"/>
              </a:rPr>
              <a:t>Lac</a:t>
            </a:r>
            <a:endParaRPr lang="fr-FR" sz="500" dirty="0">
              <a:latin typeface="Times New Roman"/>
              <a:cs typeface="Times New Roman"/>
            </a:endParaRPr>
          </a:p>
        </p:txBody>
      </p:sp>
      <p:sp>
        <p:nvSpPr>
          <p:cNvPr id="696" name="object 422">
            <a:extLst>
              <a:ext uri="{FF2B5EF4-FFF2-40B4-BE49-F238E27FC236}">
                <a16:creationId xmlns:a16="http://schemas.microsoft.com/office/drawing/2014/main" id="{19A1B80F-BDE1-44E7-81C4-EDBE2785FDC3}"/>
              </a:ext>
            </a:extLst>
          </p:cNvPr>
          <p:cNvSpPr/>
          <p:nvPr/>
        </p:nvSpPr>
        <p:spPr>
          <a:xfrm>
            <a:off x="1503265" y="6629019"/>
            <a:ext cx="1906905" cy="50800"/>
          </a:xfrm>
          <a:custGeom>
            <a:avLst/>
            <a:gdLst/>
            <a:ahLst/>
            <a:cxnLst/>
            <a:rect l="l" t="t" r="r" b="b"/>
            <a:pathLst>
              <a:path w="1906904" h="50800">
                <a:moveTo>
                  <a:pt x="41275" y="0"/>
                </a:moveTo>
                <a:lnTo>
                  <a:pt x="41275" y="50800"/>
                </a:lnTo>
              </a:path>
              <a:path w="1906904" h="50800">
                <a:moveTo>
                  <a:pt x="947674" y="0"/>
                </a:moveTo>
                <a:lnTo>
                  <a:pt x="947674" y="50800"/>
                </a:lnTo>
              </a:path>
              <a:path w="1906904" h="50800">
                <a:moveTo>
                  <a:pt x="1854200" y="0"/>
                </a:moveTo>
                <a:lnTo>
                  <a:pt x="1854200" y="50800"/>
                </a:lnTo>
              </a:path>
              <a:path w="1906904" h="50800">
                <a:moveTo>
                  <a:pt x="0" y="25400"/>
                </a:moveTo>
                <a:lnTo>
                  <a:pt x="1906524" y="254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697" name="object 423">
            <a:extLst>
              <a:ext uri="{FF2B5EF4-FFF2-40B4-BE49-F238E27FC236}">
                <a16:creationId xmlns:a16="http://schemas.microsoft.com/office/drawing/2014/main" id="{83CF93D5-1680-440C-9B48-FA3880498020}"/>
              </a:ext>
            </a:extLst>
          </p:cNvPr>
          <p:cNvSpPr txBox="1"/>
          <p:nvPr/>
        </p:nvSpPr>
        <p:spPr>
          <a:xfrm>
            <a:off x="1504409" y="6268786"/>
            <a:ext cx="327025" cy="357505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lang="fr-FR" sz="8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</a:t>
            </a:r>
            <a:r>
              <a:rPr lang="fr-FR" sz="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lang="fr-FR" sz="8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</a:t>
            </a:r>
            <a:r>
              <a:rPr lang="fr-FR" sz="8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lang="fr-FR" sz="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ni</a:t>
            </a:r>
            <a:endParaRPr lang="fr-FR" sz="800" dirty="0">
              <a:latin typeface="Times New Roman"/>
              <a:cs typeface="Times New Roman"/>
            </a:endParaRPr>
          </a:p>
          <a:p>
            <a:pPr marL="20320">
              <a:lnSpc>
                <a:spcPct val="100000"/>
              </a:lnSpc>
              <a:spcBef>
                <a:spcPts val="400"/>
              </a:spcBef>
            </a:pPr>
            <a:r>
              <a:rPr lang="fr-FR" sz="600" dirty="0">
                <a:latin typeface="Times New Roman"/>
                <a:cs typeface="Times New Roman"/>
              </a:rPr>
              <a:t>0</a:t>
            </a:r>
          </a:p>
        </p:txBody>
      </p:sp>
      <p:sp>
        <p:nvSpPr>
          <p:cNvPr id="698" name="object 424">
            <a:extLst>
              <a:ext uri="{FF2B5EF4-FFF2-40B4-BE49-F238E27FC236}">
                <a16:creationId xmlns:a16="http://schemas.microsoft.com/office/drawing/2014/main" id="{BFEDE98B-B307-40E1-9AB0-195A1B8A037F}"/>
              </a:ext>
            </a:extLst>
          </p:cNvPr>
          <p:cNvSpPr txBox="1"/>
          <p:nvPr/>
        </p:nvSpPr>
        <p:spPr>
          <a:xfrm>
            <a:off x="2358738" y="6509423"/>
            <a:ext cx="217804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600" dirty="0">
                <a:latin typeface="Times New Roman"/>
                <a:cs typeface="Times New Roman"/>
              </a:rPr>
              <a:t>50</a:t>
            </a:r>
            <a:r>
              <a:rPr lang="fr-FR" sz="600" spc="-70" dirty="0">
                <a:latin typeface="Times New Roman"/>
                <a:cs typeface="Times New Roman"/>
              </a:rPr>
              <a:t> </a:t>
            </a:r>
            <a:r>
              <a:rPr lang="fr-FR" sz="600" dirty="0">
                <a:latin typeface="Times New Roman"/>
                <a:cs typeface="Times New Roman"/>
              </a:rPr>
              <a:t>km</a:t>
            </a:r>
          </a:p>
        </p:txBody>
      </p:sp>
      <p:sp>
        <p:nvSpPr>
          <p:cNvPr id="699" name="object 425">
            <a:extLst>
              <a:ext uri="{FF2B5EF4-FFF2-40B4-BE49-F238E27FC236}">
                <a16:creationId xmlns:a16="http://schemas.microsoft.com/office/drawing/2014/main" id="{800AA3D8-55A0-485D-834E-F79A22BADF60}"/>
              </a:ext>
            </a:extLst>
          </p:cNvPr>
          <p:cNvSpPr txBox="1"/>
          <p:nvPr/>
        </p:nvSpPr>
        <p:spPr>
          <a:xfrm>
            <a:off x="3231990" y="6509423"/>
            <a:ext cx="255904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600" dirty="0">
                <a:latin typeface="Times New Roman"/>
                <a:cs typeface="Times New Roman"/>
              </a:rPr>
              <a:t>100</a:t>
            </a:r>
            <a:r>
              <a:rPr lang="fr-FR" sz="600" spc="-70" dirty="0">
                <a:latin typeface="Times New Roman"/>
                <a:cs typeface="Times New Roman"/>
              </a:rPr>
              <a:t> </a:t>
            </a:r>
            <a:r>
              <a:rPr lang="fr-FR" sz="600" dirty="0">
                <a:latin typeface="Times New Roman"/>
                <a:cs typeface="Times New Roman"/>
              </a:rPr>
              <a:t>km</a:t>
            </a:r>
          </a:p>
        </p:txBody>
      </p:sp>
      <p:sp>
        <p:nvSpPr>
          <p:cNvPr id="700" name="object 393">
            <a:extLst>
              <a:ext uri="{FF2B5EF4-FFF2-40B4-BE49-F238E27FC236}">
                <a16:creationId xmlns:a16="http://schemas.microsoft.com/office/drawing/2014/main" id="{2B186911-5340-40C4-B42A-0B07FA30DB0E}"/>
              </a:ext>
            </a:extLst>
          </p:cNvPr>
          <p:cNvSpPr txBox="1"/>
          <p:nvPr/>
        </p:nvSpPr>
        <p:spPr>
          <a:xfrm>
            <a:off x="1519871" y="6083831"/>
            <a:ext cx="81661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05"/>
              </a:spcBef>
              <a:tabLst>
                <a:tab pos="212725" algn="l"/>
              </a:tabLst>
            </a:pPr>
            <a:r>
              <a:rPr lang="fr-FR" sz="500" u="dash" dirty="0">
                <a:uFill>
                  <a:solidFill>
                    <a:srgbClr val="BADFE2"/>
                  </a:solidFill>
                </a:uFill>
                <a:latin typeface="Arial"/>
                <a:cs typeface="Arial"/>
              </a:rPr>
              <a:t> 	Frontière p</a:t>
            </a:r>
            <a:r>
              <a:rPr lang="fr-FR" sz="500" dirty="0">
                <a:latin typeface="Arial"/>
                <a:cs typeface="Arial"/>
              </a:rPr>
              <a:t>rovinciale</a:t>
            </a:r>
          </a:p>
        </p:txBody>
      </p:sp>
      <p:sp>
        <p:nvSpPr>
          <p:cNvPr id="701" name="object 393">
            <a:extLst>
              <a:ext uri="{FF2B5EF4-FFF2-40B4-BE49-F238E27FC236}">
                <a16:creationId xmlns:a16="http://schemas.microsoft.com/office/drawing/2014/main" id="{F81FF5AC-93BB-4BB2-9BF8-C77CF41C52D2}"/>
              </a:ext>
            </a:extLst>
          </p:cNvPr>
          <p:cNvSpPr txBox="1"/>
          <p:nvPr/>
        </p:nvSpPr>
        <p:spPr>
          <a:xfrm>
            <a:off x="1504377" y="6194250"/>
            <a:ext cx="816610" cy="1545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080"/>
              </a:lnSpc>
            </a:pPr>
            <a:r>
              <a:rPr lang="fr-FR" sz="1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Galasi</a:t>
            </a:r>
            <a:r>
              <a:rPr lang="fr-FR" sz="1000" b="1" spc="160" dirty="0">
                <a:latin typeface="Times New Roman"/>
                <a:cs typeface="Times New Roman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Capitale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702" name="object 393">
            <a:extLst>
              <a:ext uri="{FF2B5EF4-FFF2-40B4-BE49-F238E27FC236}">
                <a16:creationId xmlns:a16="http://schemas.microsoft.com/office/drawing/2014/main" id="{F677D740-8B58-4CBA-8996-831DA0D400DD}"/>
              </a:ext>
            </a:extLst>
          </p:cNvPr>
          <p:cNvSpPr txBox="1"/>
          <p:nvPr/>
        </p:nvSpPr>
        <p:spPr>
          <a:xfrm>
            <a:off x="1709609" y="5993421"/>
            <a:ext cx="81661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05"/>
              </a:spcBef>
              <a:tabLst>
                <a:tab pos="212725" algn="l"/>
              </a:tabLst>
            </a:pPr>
            <a:r>
              <a:rPr lang="fr-FR" sz="500" spc="-5" dirty="0">
                <a:latin typeface="Arial"/>
                <a:cs typeface="Arial"/>
              </a:rPr>
              <a:t>Frontière internationale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703" name="object 407">
            <a:extLst>
              <a:ext uri="{FF2B5EF4-FFF2-40B4-BE49-F238E27FC236}">
                <a16:creationId xmlns:a16="http://schemas.microsoft.com/office/drawing/2014/main" id="{F1453350-DA9D-4515-A208-387904A3BF25}"/>
              </a:ext>
            </a:extLst>
          </p:cNvPr>
          <p:cNvSpPr txBox="1"/>
          <p:nvPr/>
        </p:nvSpPr>
        <p:spPr>
          <a:xfrm>
            <a:off x="2396172" y="5770413"/>
            <a:ext cx="1109028" cy="126317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lang="fr-FR" sz="500" dirty="0">
                <a:latin typeface="Arial"/>
                <a:cs typeface="Arial"/>
              </a:rPr>
              <a:t>&lt;</a:t>
            </a:r>
            <a:r>
              <a:rPr lang="fr-FR" sz="500" spc="-2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10 000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704" name="object 407">
            <a:extLst>
              <a:ext uri="{FF2B5EF4-FFF2-40B4-BE49-F238E27FC236}">
                <a16:creationId xmlns:a16="http://schemas.microsoft.com/office/drawing/2014/main" id="{AE009987-6236-4991-9382-3FC487473B3B}"/>
              </a:ext>
            </a:extLst>
          </p:cNvPr>
          <p:cNvSpPr txBox="1"/>
          <p:nvPr/>
        </p:nvSpPr>
        <p:spPr>
          <a:xfrm>
            <a:off x="2401813" y="5937366"/>
            <a:ext cx="425911" cy="203261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290"/>
              </a:spcBef>
              <a:tabLst>
                <a:tab pos="328295" algn="l"/>
              </a:tabLst>
            </a:pPr>
            <a:r>
              <a:rPr lang="fr-FR" sz="500" u="sng" dirty="0">
                <a:uFill>
                  <a:solidFill>
                    <a:srgbClr val="FF9900"/>
                  </a:solidFill>
                </a:uFill>
                <a:latin typeface="Arial"/>
                <a:cs typeface="Arial"/>
              </a:rPr>
              <a:t> 	</a:t>
            </a:r>
            <a:endParaRPr lang="fr-FR" sz="500" dirty="0">
              <a:latin typeface="Arial"/>
              <a:cs typeface="Arial"/>
            </a:endParaRPr>
          </a:p>
          <a:p>
            <a:pPr marL="361950" marR="5080" indent="-282575">
              <a:lnSpc>
                <a:spcPts val="590"/>
              </a:lnSpc>
              <a:spcBef>
                <a:spcPts val="40"/>
              </a:spcBef>
              <a:tabLst>
                <a:tab pos="328295" algn="l"/>
              </a:tabLst>
            </a:pPr>
            <a:r>
              <a:rPr sz="500" u="dash" dirty="0">
                <a:uFill>
                  <a:solidFill>
                    <a:srgbClr val="FF9900"/>
                  </a:solidFill>
                </a:uFill>
                <a:latin typeface="Arial"/>
                <a:cs typeface="Arial"/>
              </a:rPr>
              <a:t> 	</a:t>
            </a:r>
            <a:r>
              <a:rPr sz="500" dirty="0">
                <a:latin typeface="Arial"/>
                <a:cs typeface="Arial"/>
              </a:rPr>
              <a:t> </a:t>
            </a:r>
            <a:r>
              <a:rPr sz="500" spc="-20" dirty="0">
                <a:latin typeface="Arial"/>
                <a:cs typeface="Arial"/>
              </a:rPr>
              <a:t> </a:t>
            </a:r>
            <a:endParaRPr sz="500" dirty="0">
              <a:latin typeface="Arial"/>
              <a:cs typeface="Arial"/>
            </a:endParaRPr>
          </a:p>
        </p:txBody>
      </p:sp>
      <p:grpSp>
        <p:nvGrpSpPr>
          <p:cNvPr id="705" name="object 557">
            <a:extLst>
              <a:ext uri="{FF2B5EF4-FFF2-40B4-BE49-F238E27FC236}">
                <a16:creationId xmlns:a16="http://schemas.microsoft.com/office/drawing/2014/main" id="{52F34289-1867-48AF-A1BC-DF43776B2545}"/>
              </a:ext>
            </a:extLst>
          </p:cNvPr>
          <p:cNvGrpSpPr/>
          <p:nvPr/>
        </p:nvGrpSpPr>
        <p:grpSpPr>
          <a:xfrm>
            <a:off x="3346227" y="5355400"/>
            <a:ext cx="409575" cy="238125"/>
            <a:chOff x="3346450" y="5342001"/>
            <a:chExt cx="409575" cy="238125"/>
          </a:xfrm>
        </p:grpSpPr>
        <p:sp>
          <p:nvSpPr>
            <p:cNvPr id="706" name="object 558">
              <a:extLst>
                <a:ext uri="{FF2B5EF4-FFF2-40B4-BE49-F238E27FC236}">
                  <a16:creationId xmlns:a16="http://schemas.microsoft.com/office/drawing/2014/main" id="{793D996E-E9AC-4B0E-8EAA-8DE93BAE2D26}"/>
                </a:ext>
              </a:extLst>
            </p:cNvPr>
            <p:cNvSpPr/>
            <p:nvPr/>
          </p:nvSpPr>
          <p:spPr>
            <a:xfrm>
              <a:off x="3355975" y="5351526"/>
              <a:ext cx="390525" cy="219075"/>
            </a:xfrm>
            <a:custGeom>
              <a:avLst/>
              <a:gdLst/>
              <a:ahLst/>
              <a:cxnLst/>
              <a:rect l="l" t="t" r="r" b="b"/>
              <a:pathLst>
                <a:path w="390525" h="219075">
                  <a:moveTo>
                    <a:pt x="390525" y="0"/>
                  </a:moveTo>
                  <a:lnTo>
                    <a:pt x="0" y="0"/>
                  </a:lnTo>
                  <a:lnTo>
                    <a:pt x="0" y="219075"/>
                  </a:lnTo>
                  <a:lnTo>
                    <a:pt x="390525" y="219075"/>
                  </a:lnTo>
                  <a:lnTo>
                    <a:pt x="3905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07" name="object 559">
              <a:extLst>
                <a:ext uri="{FF2B5EF4-FFF2-40B4-BE49-F238E27FC236}">
                  <a16:creationId xmlns:a16="http://schemas.microsoft.com/office/drawing/2014/main" id="{C83CCA25-278A-4890-969F-C60DF75D5DFC}"/>
                </a:ext>
              </a:extLst>
            </p:cNvPr>
            <p:cNvSpPr/>
            <p:nvPr/>
          </p:nvSpPr>
          <p:spPr>
            <a:xfrm>
              <a:off x="3355975" y="5351526"/>
              <a:ext cx="390525" cy="219075"/>
            </a:xfrm>
            <a:custGeom>
              <a:avLst/>
              <a:gdLst/>
              <a:ahLst/>
              <a:cxnLst/>
              <a:rect l="l" t="t" r="r" b="b"/>
              <a:pathLst>
                <a:path w="390525" h="219075">
                  <a:moveTo>
                    <a:pt x="0" y="219075"/>
                  </a:moveTo>
                  <a:lnTo>
                    <a:pt x="390525" y="219075"/>
                  </a:lnTo>
                  <a:lnTo>
                    <a:pt x="390525" y="0"/>
                  </a:lnTo>
                  <a:lnTo>
                    <a:pt x="0" y="0"/>
                  </a:lnTo>
                  <a:lnTo>
                    <a:pt x="0" y="219075"/>
                  </a:lnTo>
                  <a:close/>
                </a:path>
              </a:pathLst>
            </a:custGeom>
            <a:ln w="190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708" name="object 561">
            <a:extLst>
              <a:ext uri="{FF2B5EF4-FFF2-40B4-BE49-F238E27FC236}">
                <a16:creationId xmlns:a16="http://schemas.microsoft.com/office/drawing/2014/main" id="{3717AA5B-A7A3-4B90-8EAB-B3B824025630}"/>
              </a:ext>
            </a:extLst>
          </p:cNvPr>
          <p:cNvSpPr txBox="1"/>
          <p:nvPr/>
        </p:nvSpPr>
        <p:spPr>
          <a:xfrm>
            <a:off x="3387308" y="5404865"/>
            <a:ext cx="349889" cy="1577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800" b="1" spc="5" dirty="0">
                <a:solidFill>
                  <a:srgbClr val="0000FF"/>
                </a:solidFill>
                <a:latin typeface="Arial"/>
                <a:cs typeface="Arial"/>
              </a:rPr>
              <a:t>OMNU</a:t>
            </a:r>
            <a:endParaRPr sz="800" dirty="0">
              <a:latin typeface="Arial"/>
              <a:cs typeface="Arial"/>
            </a:endParaRPr>
          </a:p>
        </p:txBody>
      </p:sp>
      <p:grpSp>
        <p:nvGrpSpPr>
          <p:cNvPr id="709" name="object 557">
            <a:extLst>
              <a:ext uri="{FF2B5EF4-FFF2-40B4-BE49-F238E27FC236}">
                <a16:creationId xmlns:a16="http://schemas.microsoft.com/office/drawing/2014/main" id="{8C890636-97A7-415E-B826-830F41450E24}"/>
              </a:ext>
            </a:extLst>
          </p:cNvPr>
          <p:cNvGrpSpPr/>
          <p:nvPr/>
        </p:nvGrpSpPr>
        <p:grpSpPr>
          <a:xfrm>
            <a:off x="3313842" y="5056851"/>
            <a:ext cx="409575" cy="238125"/>
            <a:chOff x="3346450" y="5342001"/>
            <a:chExt cx="409575" cy="238125"/>
          </a:xfrm>
        </p:grpSpPr>
        <p:sp>
          <p:nvSpPr>
            <p:cNvPr id="710" name="object 558">
              <a:extLst>
                <a:ext uri="{FF2B5EF4-FFF2-40B4-BE49-F238E27FC236}">
                  <a16:creationId xmlns:a16="http://schemas.microsoft.com/office/drawing/2014/main" id="{DE5448B9-8FB8-408B-A1A9-48C79F298D02}"/>
                </a:ext>
              </a:extLst>
            </p:cNvPr>
            <p:cNvSpPr/>
            <p:nvPr/>
          </p:nvSpPr>
          <p:spPr>
            <a:xfrm>
              <a:off x="3355975" y="5351526"/>
              <a:ext cx="390525" cy="219075"/>
            </a:xfrm>
            <a:custGeom>
              <a:avLst/>
              <a:gdLst/>
              <a:ahLst/>
              <a:cxnLst/>
              <a:rect l="l" t="t" r="r" b="b"/>
              <a:pathLst>
                <a:path w="390525" h="219075">
                  <a:moveTo>
                    <a:pt x="390525" y="0"/>
                  </a:moveTo>
                  <a:lnTo>
                    <a:pt x="0" y="0"/>
                  </a:lnTo>
                  <a:lnTo>
                    <a:pt x="0" y="219075"/>
                  </a:lnTo>
                  <a:lnTo>
                    <a:pt x="390525" y="219075"/>
                  </a:lnTo>
                  <a:lnTo>
                    <a:pt x="3905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11" name="object 559">
              <a:extLst>
                <a:ext uri="{FF2B5EF4-FFF2-40B4-BE49-F238E27FC236}">
                  <a16:creationId xmlns:a16="http://schemas.microsoft.com/office/drawing/2014/main" id="{5EBEBD43-5F3C-47D9-874D-5E5F6F3CBA12}"/>
                </a:ext>
              </a:extLst>
            </p:cNvPr>
            <p:cNvSpPr/>
            <p:nvPr/>
          </p:nvSpPr>
          <p:spPr>
            <a:xfrm>
              <a:off x="3355975" y="5351526"/>
              <a:ext cx="390525" cy="219075"/>
            </a:xfrm>
            <a:custGeom>
              <a:avLst/>
              <a:gdLst/>
              <a:ahLst/>
              <a:cxnLst/>
              <a:rect l="l" t="t" r="r" b="b"/>
              <a:pathLst>
                <a:path w="390525" h="219075">
                  <a:moveTo>
                    <a:pt x="0" y="219075"/>
                  </a:moveTo>
                  <a:lnTo>
                    <a:pt x="390525" y="219075"/>
                  </a:lnTo>
                  <a:lnTo>
                    <a:pt x="390525" y="0"/>
                  </a:lnTo>
                  <a:lnTo>
                    <a:pt x="0" y="0"/>
                  </a:lnTo>
                  <a:lnTo>
                    <a:pt x="0" y="219075"/>
                  </a:lnTo>
                  <a:close/>
                </a:path>
              </a:pathLst>
            </a:custGeom>
            <a:ln w="190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712" name="object 561">
            <a:extLst>
              <a:ext uri="{FF2B5EF4-FFF2-40B4-BE49-F238E27FC236}">
                <a16:creationId xmlns:a16="http://schemas.microsoft.com/office/drawing/2014/main" id="{B6DBA1DA-CC0C-4A00-94F1-118E069C07F5}"/>
              </a:ext>
            </a:extLst>
          </p:cNvPr>
          <p:cNvSpPr txBox="1"/>
          <p:nvPr/>
        </p:nvSpPr>
        <p:spPr>
          <a:xfrm>
            <a:off x="3352800" y="5100065"/>
            <a:ext cx="349889" cy="142347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700" b="1" spc="5" dirty="0">
                <a:solidFill>
                  <a:srgbClr val="0000FF"/>
                </a:solidFill>
                <a:latin typeface="Arial"/>
                <a:cs typeface="Arial"/>
              </a:rPr>
              <a:t>POLNU</a:t>
            </a:r>
            <a:endParaRPr sz="700" dirty="0">
              <a:latin typeface="Arial"/>
              <a:cs typeface="Arial"/>
            </a:endParaRPr>
          </a:p>
        </p:txBody>
      </p:sp>
      <p:sp>
        <p:nvSpPr>
          <p:cNvPr id="713" name="object 561">
            <a:extLst>
              <a:ext uri="{FF2B5EF4-FFF2-40B4-BE49-F238E27FC236}">
                <a16:creationId xmlns:a16="http://schemas.microsoft.com/office/drawing/2014/main" id="{C6016689-A744-4114-8A7F-00259B49E26B}"/>
              </a:ext>
            </a:extLst>
          </p:cNvPr>
          <p:cNvSpPr txBox="1"/>
          <p:nvPr/>
        </p:nvSpPr>
        <p:spPr>
          <a:xfrm>
            <a:off x="1830989" y="3200401"/>
            <a:ext cx="378812" cy="142347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700" b="1" spc="5" dirty="0">
                <a:solidFill>
                  <a:srgbClr val="0000FF"/>
                </a:solidFill>
                <a:latin typeface="Arial"/>
                <a:cs typeface="Arial"/>
              </a:rPr>
              <a:t>POLNU</a:t>
            </a:r>
            <a:endParaRPr sz="700" dirty="0">
              <a:latin typeface="Arial"/>
              <a:cs typeface="Arial"/>
            </a:endParaRPr>
          </a:p>
        </p:txBody>
      </p:sp>
      <p:sp>
        <p:nvSpPr>
          <p:cNvPr id="714" name="object 561">
            <a:extLst>
              <a:ext uri="{FF2B5EF4-FFF2-40B4-BE49-F238E27FC236}">
                <a16:creationId xmlns:a16="http://schemas.microsoft.com/office/drawing/2014/main" id="{4D1398A2-1A6D-463A-BAED-B32FBBAF3EF9}"/>
              </a:ext>
            </a:extLst>
          </p:cNvPr>
          <p:cNvSpPr txBox="1"/>
          <p:nvPr/>
        </p:nvSpPr>
        <p:spPr>
          <a:xfrm>
            <a:off x="7543800" y="4343400"/>
            <a:ext cx="381000" cy="142347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700" b="1" spc="5" dirty="0">
                <a:solidFill>
                  <a:srgbClr val="0000FF"/>
                </a:solidFill>
                <a:latin typeface="Arial"/>
                <a:cs typeface="Arial"/>
              </a:rPr>
              <a:t>POLNU</a:t>
            </a:r>
            <a:endParaRPr sz="700" dirty="0">
              <a:latin typeface="Arial"/>
              <a:cs typeface="Arial"/>
            </a:endParaRPr>
          </a:p>
        </p:txBody>
      </p:sp>
      <p:sp>
        <p:nvSpPr>
          <p:cNvPr id="715" name="object 561">
            <a:extLst>
              <a:ext uri="{FF2B5EF4-FFF2-40B4-BE49-F238E27FC236}">
                <a16:creationId xmlns:a16="http://schemas.microsoft.com/office/drawing/2014/main" id="{F245EF4B-8ED7-49F7-B185-D3A0F816A2BB}"/>
              </a:ext>
            </a:extLst>
          </p:cNvPr>
          <p:cNvSpPr txBox="1"/>
          <p:nvPr/>
        </p:nvSpPr>
        <p:spPr>
          <a:xfrm>
            <a:off x="8565511" y="5800077"/>
            <a:ext cx="349889" cy="142347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700" b="1" spc="5" dirty="0">
                <a:solidFill>
                  <a:srgbClr val="0000FF"/>
                </a:solidFill>
                <a:latin typeface="Arial"/>
                <a:cs typeface="Arial"/>
              </a:rPr>
              <a:t>POLNU</a:t>
            </a:r>
            <a:endParaRPr sz="700" dirty="0">
              <a:latin typeface="Arial"/>
              <a:cs typeface="Arial"/>
            </a:endParaRPr>
          </a:p>
        </p:txBody>
      </p:sp>
      <p:sp>
        <p:nvSpPr>
          <p:cNvPr id="716" name="object 561">
            <a:extLst>
              <a:ext uri="{FF2B5EF4-FFF2-40B4-BE49-F238E27FC236}">
                <a16:creationId xmlns:a16="http://schemas.microsoft.com/office/drawing/2014/main" id="{8FDBA917-949E-4570-8260-8819F2D224DA}"/>
              </a:ext>
            </a:extLst>
          </p:cNvPr>
          <p:cNvSpPr txBox="1"/>
          <p:nvPr/>
        </p:nvSpPr>
        <p:spPr>
          <a:xfrm>
            <a:off x="1830989" y="3556325"/>
            <a:ext cx="349889" cy="1577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800" b="1" spc="5" dirty="0">
                <a:solidFill>
                  <a:srgbClr val="0000FF"/>
                </a:solidFill>
                <a:latin typeface="Arial"/>
                <a:cs typeface="Arial"/>
              </a:rPr>
              <a:t>OMNU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717" name="object 561">
            <a:extLst>
              <a:ext uri="{FF2B5EF4-FFF2-40B4-BE49-F238E27FC236}">
                <a16:creationId xmlns:a16="http://schemas.microsoft.com/office/drawing/2014/main" id="{07C30DC6-62A6-44F9-AE03-5091FAAEE42A}"/>
              </a:ext>
            </a:extLst>
          </p:cNvPr>
          <p:cNvSpPr txBox="1"/>
          <p:nvPr/>
        </p:nvSpPr>
        <p:spPr>
          <a:xfrm>
            <a:off x="4907911" y="2966465"/>
            <a:ext cx="349889" cy="1577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800" b="1" spc="5" dirty="0">
                <a:solidFill>
                  <a:srgbClr val="0000FF"/>
                </a:solidFill>
                <a:latin typeface="Arial"/>
                <a:cs typeface="Arial"/>
              </a:rPr>
              <a:t>OMNU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718" name="object 561">
            <a:extLst>
              <a:ext uri="{FF2B5EF4-FFF2-40B4-BE49-F238E27FC236}">
                <a16:creationId xmlns:a16="http://schemas.microsoft.com/office/drawing/2014/main" id="{D00EE9FF-3DAF-4162-8C4A-8E02F8AED414}"/>
              </a:ext>
            </a:extLst>
          </p:cNvPr>
          <p:cNvSpPr txBox="1"/>
          <p:nvPr/>
        </p:nvSpPr>
        <p:spPr>
          <a:xfrm>
            <a:off x="3993511" y="1981200"/>
            <a:ext cx="349889" cy="1577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800" b="1" spc="5" dirty="0">
                <a:solidFill>
                  <a:srgbClr val="0000FF"/>
                </a:solidFill>
                <a:latin typeface="Arial"/>
                <a:cs typeface="Arial"/>
              </a:rPr>
              <a:t>OMNU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719" name="object 561">
            <a:extLst>
              <a:ext uri="{FF2B5EF4-FFF2-40B4-BE49-F238E27FC236}">
                <a16:creationId xmlns:a16="http://schemas.microsoft.com/office/drawing/2014/main" id="{B2B5C83F-EE23-4299-B343-E106D16E6703}"/>
              </a:ext>
            </a:extLst>
          </p:cNvPr>
          <p:cNvSpPr txBox="1"/>
          <p:nvPr/>
        </p:nvSpPr>
        <p:spPr>
          <a:xfrm>
            <a:off x="8610600" y="6068590"/>
            <a:ext cx="349889" cy="1577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800" b="1" spc="5" dirty="0">
                <a:solidFill>
                  <a:srgbClr val="0000FF"/>
                </a:solidFill>
                <a:latin typeface="Arial"/>
                <a:cs typeface="Arial"/>
              </a:rPr>
              <a:t>OMNU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720" name="object 561">
            <a:extLst>
              <a:ext uri="{FF2B5EF4-FFF2-40B4-BE49-F238E27FC236}">
                <a16:creationId xmlns:a16="http://schemas.microsoft.com/office/drawing/2014/main" id="{F95D2954-A764-4EA2-980D-0790FC58C116}"/>
              </a:ext>
            </a:extLst>
          </p:cNvPr>
          <p:cNvSpPr txBox="1"/>
          <p:nvPr/>
        </p:nvSpPr>
        <p:spPr>
          <a:xfrm>
            <a:off x="4555290" y="4566665"/>
            <a:ext cx="349889" cy="1577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800" b="1" spc="5" dirty="0">
                <a:solidFill>
                  <a:srgbClr val="0000FF"/>
                </a:solidFill>
                <a:latin typeface="Arial"/>
                <a:cs typeface="Arial"/>
              </a:rPr>
              <a:t>OMNU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721" name="object 561">
            <a:extLst>
              <a:ext uri="{FF2B5EF4-FFF2-40B4-BE49-F238E27FC236}">
                <a16:creationId xmlns:a16="http://schemas.microsoft.com/office/drawing/2014/main" id="{52E03D16-FA4B-4D9D-95F9-466A827A2DD6}"/>
              </a:ext>
            </a:extLst>
          </p:cNvPr>
          <p:cNvSpPr txBox="1"/>
          <p:nvPr/>
        </p:nvSpPr>
        <p:spPr>
          <a:xfrm>
            <a:off x="5441311" y="2753253"/>
            <a:ext cx="349889" cy="142347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700" b="1" spc="5" dirty="0">
                <a:solidFill>
                  <a:srgbClr val="0000FF"/>
                </a:solidFill>
                <a:latin typeface="Arial"/>
                <a:cs typeface="Arial"/>
              </a:rPr>
              <a:t>POLNU</a:t>
            </a:r>
            <a:endParaRPr sz="700" dirty="0">
              <a:latin typeface="Arial"/>
              <a:cs typeface="Arial"/>
            </a:endParaRPr>
          </a:p>
        </p:txBody>
      </p:sp>
      <p:sp>
        <p:nvSpPr>
          <p:cNvPr id="722" name="object 561">
            <a:extLst>
              <a:ext uri="{FF2B5EF4-FFF2-40B4-BE49-F238E27FC236}">
                <a16:creationId xmlns:a16="http://schemas.microsoft.com/office/drawing/2014/main" id="{B01DAD0F-0F8A-4230-B839-C205B9527031}"/>
              </a:ext>
            </a:extLst>
          </p:cNvPr>
          <p:cNvSpPr txBox="1"/>
          <p:nvPr/>
        </p:nvSpPr>
        <p:spPr>
          <a:xfrm>
            <a:off x="3841111" y="1213865"/>
            <a:ext cx="349889" cy="1577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800" b="1" spc="5" dirty="0">
                <a:solidFill>
                  <a:srgbClr val="0000FF"/>
                </a:solidFill>
                <a:latin typeface="Arial"/>
                <a:cs typeface="Arial"/>
              </a:rPr>
              <a:t>OMNU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723" name="object 561">
            <a:extLst>
              <a:ext uri="{FF2B5EF4-FFF2-40B4-BE49-F238E27FC236}">
                <a16:creationId xmlns:a16="http://schemas.microsoft.com/office/drawing/2014/main" id="{A32184F5-1F8D-49DC-870B-45527C734B73}"/>
              </a:ext>
            </a:extLst>
          </p:cNvPr>
          <p:cNvSpPr txBox="1"/>
          <p:nvPr/>
        </p:nvSpPr>
        <p:spPr>
          <a:xfrm>
            <a:off x="4907911" y="836237"/>
            <a:ext cx="349889" cy="1577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lang="fr-FR" sz="800" b="1" spc="5" dirty="0">
                <a:solidFill>
                  <a:srgbClr val="0000FF"/>
                </a:solidFill>
                <a:latin typeface="Arial"/>
                <a:cs typeface="Arial"/>
              </a:rPr>
              <a:t>OMNU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724" name="object 561">
            <a:extLst>
              <a:ext uri="{FF2B5EF4-FFF2-40B4-BE49-F238E27FC236}">
                <a16:creationId xmlns:a16="http://schemas.microsoft.com/office/drawing/2014/main" id="{7DD95BBE-0EAC-4E36-A9E6-E5AC81601705}"/>
              </a:ext>
            </a:extLst>
          </p:cNvPr>
          <p:cNvSpPr txBox="1"/>
          <p:nvPr/>
        </p:nvSpPr>
        <p:spPr>
          <a:xfrm>
            <a:off x="3332683" y="4813642"/>
            <a:ext cx="325645" cy="1577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270"/>
              </a:spcBef>
            </a:pPr>
            <a:r>
              <a:rPr lang="fr-FR" sz="800" b="1" spc="5" dirty="0">
                <a:solidFill>
                  <a:srgbClr val="0000FF"/>
                </a:solidFill>
                <a:latin typeface="Arial"/>
                <a:cs typeface="Arial"/>
              </a:rPr>
              <a:t>UPC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725" name="object 561">
            <a:extLst>
              <a:ext uri="{FF2B5EF4-FFF2-40B4-BE49-F238E27FC236}">
                <a16:creationId xmlns:a16="http://schemas.microsoft.com/office/drawing/2014/main" id="{AEDCF50B-C2D0-44ED-8292-29B385F6EC10}"/>
              </a:ext>
            </a:extLst>
          </p:cNvPr>
          <p:cNvSpPr txBox="1"/>
          <p:nvPr/>
        </p:nvSpPr>
        <p:spPr>
          <a:xfrm>
            <a:off x="8565511" y="5506773"/>
            <a:ext cx="325645" cy="1577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270"/>
              </a:spcBef>
            </a:pPr>
            <a:r>
              <a:rPr lang="fr-FR" sz="800" b="1" spc="5" dirty="0">
                <a:solidFill>
                  <a:srgbClr val="0000FF"/>
                </a:solidFill>
                <a:latin typeface="Arial"/>
                <a:cs typeface="Arial"/>
              </a:rPr>
              <a:t>UPC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726" name="object 561">
            <a:extLst>
              <a:ext uri="{FF2B5EF4-FFF2-40B4-BE49-F238E27FC236}">
                <a16:creationId xmlns:a16="http://schemas.microsoft.com/office/drawing/2014/main" id="{64632F52-8F55-4190-907C-B71418970F00}"/>
              </a:ext>
            </a:extLst>
          </p:cNvPr>
          <p:cNvSpPr txBox="1"/>
          <p:nvPr/>
        </p:nvSpPr>
        <p:spPr>
          <a:xfrm>
            <a:off x="8534400" y="1600200"/>
            <a:ext cx="325645" cy="15773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429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270"/>
              </a:spcBef>
            </a:pPr>
            <a:r>
              <a:rPr lang="fr-FR" sz="800" b="1" spc="5" dirty="0">
                <a:solidFill>
                  <a:srgbClr val="0000FF"/>
                </a:solidFill>
                <a:latin typeface="Arial"/>
                <a:cs typeface="Arial"/>
              </a:rPr>
              <a:t>QGF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727" name="object 425">
            <a:extLst>
              <a:ext uri="{FF2B5EF4-FFF2-40B4-BE49-F238E27FC236}">
                <a16:creationId xmlns:a16="http://schemas.microsoft.com/office/drawing/2014/main" id="{B2E1E91A-1375-47C9-A35C-90C50072A860}"/>
              </a:ext>
            </a:extLst>
          </p:cNvPr>
          <p:cNvSpPr txBox="1"/>
          <p:nvPr/>
        </p:nvSpPr>
        <p:spPr>
          <a:xfrm>
            <a:off x="1114458" y="1757935"/>
            <a:ext cx="1544508" cy="382156"/>
          </a:xfrm>
          <a:prstGeom prst="rect">
            <a:avLst/>
          </a:prstGeom>
          <a:solidFill>
            <a:srgbClr val="C7AB7D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00FF"/>
                </a:solidFill>
                <a:latin typeface="Arial"/>
                <a:cs typeface="Arial"/>
              </a:rPr>
              <a:t>Sect</a:t>
            </a:r>
            <a:r>
              <a:rPr lang="fr-FR" sz="2400" b="1" spc="-5" dirty="0">
                <a:solidFill>
                  <a:srgbClr val="0000FF"/>
                </a:solidFill>
                <a:latin typeface="Arial"/>
                <a:cs typeface="Arial"/>
              </a:rPr>
              <a:t>eu</a:t>
            </a:r>
            <a:r>
              <a:rPr sz="2400" b="1" spc="-5" dirty="0">
                <a:solidFill>
                  <a:srgbClr val="0000FF"/>
                </a:solidFill>
                <a:latin typeface="Arial"/>
                <a:cs typeface="Arial"/>
              </a:rPr>
              <a:t>r</a:t>
            </a:r>
            <a:r>
              <a:rPr sz="2400" b="1" spc="-6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0000FF"/>
                </a:solidFill>
                <a:latin typeface="Arial"/>
                <a:cs typeface="Arial"/>
              </a:rPr>
              <a:t>2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28" name="object 425">
            <a:extLst>
              <a:ext uri="{FF2B5EF4-FFF2-40B4-BE49-F238E27FC236}">
                <a16:creationId xmlns:a16="http://schemas.microsoft.com/office/drawing/2014/main" id="{4AEB8718-46A4-4E48-9C2E-1479691FBC0D}"/>
              </a:ext>
            </a:extLst>
          </p:cNvPr>
          <p:cNvSpPr txBox="1"/>
          <p:nvPr/>
        </p:nvSpPr>
        <p:spPr>
          <a:xfrm>
            <a:off x="4669057" y="1507124"/>
            <a:ext cx="1544508" cy="382156"/>
          </a:xfrm>
          <a:prstGeom prst="rect">
            <a:avLst/>
          </a:prstGeom>
          <a:solidFill>
            <a:srgbClr val="D1BA95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00FF"/>
                </a:solidFill>
                <a:latin typeface="Arial"/>
                <a:cs typeface="Arial"/>
              </a:rPr>
              <a:t>Sect</a:t>
            </a:r>
            <a:r>
              <a:rPr lang="fr-FR" sz="2400" b="1" spc="-5" dirty="0">
                <a:solidFill>
                  <a:srgbClr val="0000FF"/>
                </a:solidFill>
                <a:latin typeface="Arial"/>
                <a:cs typeface="Arial"/>
              </a:rPr>
              <a:t>eu</a:t>
            </a:r>
            <a:r>
              <a:rPr sz="2400" b="1" spc="-5" dirty="0">
                <a:solidFill>
                  <a:srgbClr val="0000FF"/>
                </a:solidFill>
                <a:latin typeface="Arial"/>
                <a:cs typeface="Arial"/>
              </a:rPr>
              <a:t>r</a:t>
            </a:r>
            <a:r>
              <a:rPr sz="2400" b="1" spc="-6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fr-FR" sz="2400" b="1" spc="-5" dirty="0">
                <a:solidFill>
                  <a:srgbClr val="0000FF"/>
                </a:solidFill>
                <a:latin typeface="Arial"/>
                <a:cs typeface="Arial"/>
              </a:rPr>
              <a:t>1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29" name="object 425">
            <a:extLst>
              <a:ext uri="{FF2B5EF4-FFF2-40B4-BE49-F238E27FC236}">
                <a16:creationId xmlns:a16="http://schemas.microsoft.com/office/drawing/2014/main" id="{0130AD5A-44B9-4F6E-8405-C826D0B51884}"/>
              </a:ext>
            </a:extLst>
          </p:cNvPr>
          <p:cNvSpPr txBox="1"/>
          <p:nvPr/>
        </p:nvSpPr>
        <p:spPr>
          <a:xfrm>
            <a:off x="4217559" y="4983964"/>
            <a:ext cx="1544508" cy="382156"/>
          </a:xfrm>
          <a:prstGeom prst="rect">
            <a:avLst/>
          </a:prstGeom>
          <a:solidFill>
            <a:srgbClr val="D1BA95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00FF"/>
                </a:solidFill>
                <a:latin typeface="Arial"/>
                <a:cs typeface="Arial"/>
              </a:rPr>
              <a:t>Sect</a:t>
            </a:r>
            <a:r>
              <a:rPr lang="fr-FR" sz="2400" b="1" spc="-5" dirty="0">
                <a:solidFill>
                  <a:srgbClr val="0000FF"/>
                </a:solidFill>
                <a:latin typeface="Arial"/>
                <a:cs typeface="Arial"/>
              </a:rPr>
              <a:t>eu</a:t>
            </a:r>
            <a:r>
              <a:rPr sz="2400" b="1" spc="-5" dirty="0">
                <a:solidFill>
                  <a:srgbClr val="0000FF"/>
                </a:solidFill>
                <a:latin typeface="Arial"/>
                <a:cs typeface="Arial"/>
              </a:rPr>
              <a:t>r</a:t>
            </a:r>
            <a:r>
              <a:rPr sz="2400" b="1" spc="-6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fr-FR" sz="2400" b="1" spc="-5" dirty="0">
                <a:solidFill>
                  <a:srgbClr val="0000FF"/>
                </a:solidFill>
                <a:latin typeface="Arial"/>
                <a:cs typeface="Arial"/>
              </a:rPr>
              <a:t>3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Picture 415">
            <a:extLst>
              <a:ext uri="{FF2B5EF4-FFF2-40B4-BE49-F238E27FC236}">
                <a16:creationId xmlns:a16="http://schemas.microsoft.com/office/drawing/2014/main" id="{A5C562A2-B2D6-4183-9098-36222FC8B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94"/>
            <a:ext cx="9144000" cy="6831211"/>
          </a:xfrm>
          <a:prstGeom prst="rect">
            <a:avLst/>
          </a:prstGeom>
        </p:spPr>
      </p:pic>
      <p:grpSp>
        <p:nvGrpSpPr>
          <p:cNvPr id="417" name="object 385">
            <a:extLst>
              <a:ext uri="{FF2B5EF4-FFF2-40B4-BE49-F238E27FC236}">
                <a16:creationId xmlns:a16="http://schemas.microsoft.com/office/drawing/2014/main" id="{6D469F7B-3A10-40AA-9D67-6B435227E1DE}"/>
              </a:ext>
            </a:extLst>
          </p:cNvPr>
          <p:cNvGrpSpPr/>
          <p:nvPr/>
        </p:nvGrpSpPr>
        <p:grpSpPr>
          <a:xfrm>
            <a:off x="1503362" y="4864163"/>
            <a:ext cx="2033905" cy="1786255"/>
            <a:chOff x="1503362" y="4864163"/>
            <a:chExt cx="2033905" cy="1786255"/>
          </a:xfrm>
        </p:grpSpPr>
        <p:sp>
          <p:nvSpPr>
            <p:cNvPr id="418" name="object 386">
              <a:extLst>
                <a:ext uri="{FF2B5EF4-FFF2-40B4-BE49-F238E27FC236}">
                  <a16:creationId xmlns:a16="http://schemas.microsoft.com/office/drawing/2014/main" id="{464CBC25-6DFB-4666-9806-A13AFE37FEBC}"/>
                </a:ext>
              </a:extLst>
            </p:cNvPr>
            <p:cNvSpPr/>
            <p:nvPr/>
          </p:nvSpPr>
          <p:spPr>
            <a:xfrm>
              <a:off x="1508125" y="4868926"/>
              <a:ext cx="2024380" cy="1776730"/>
            </a:xfrm>
            <a:custGeom>
              <a:avLst/>
              <a:gdLst/>
              <a:ahLst/>
              <a:cxnLst/>
              <a:rect l="l" t="t" r="r" b="b"/>
              <a:pathLst>
                <a:path w="2024379" h="1776729">
                  <a:moveTo>
                    <a:pt x="2024126" y="0"/>
                  </a:moveTo>
                  <a:lnTo>
                    <a:pt x="0" y="0"/>
                  </a:lnTo>
                  <a:lnTo>
                    <a:pt x="0" y="1776349"/>
                  </a:lnTo>
                  <a:lnTo>
                    <a:pt x="2024126" y="1776349"/>
                  </a:lnTo>
                  <a:lnTo>
                    <a:pt x="20241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19" name="object 387">
              <a:extLst>
                <a:ext uri="{FF2B5EF4-FFF2-40B4-BE49-F238E27FC236}">
                  <a16:creationId xmlns:a16="http://schemas.microsoft.com/office/drawing/2014/main" id="{43CBCBE1-A2EC-4AF3-9EC8-9041642E52A2}"/>
                </a:ext>
              </a:extLst>
            </p:cNvPr>
            <p:cNvSpPr/>
            <p:nvPr/>
          </p:nvSpPr>
          <p:spPr>
            <a:xfrm>
              <a:off x="1508125" y="4868926"/>
              <a:ext cx="2024380" cy="1776730"/>
            </a:xfrm>
            <a:custGeom>
              <a:avLst/>
              <a:gdLst/>
              <a:ahLst/>
              <a:cxnLst/>
              <a:rect l="l" t="t" r="r" b="b"/>
              <a:pathLst>
                <a:path w="2024379" h="1776729">
                  <a:moveTo>
                    <a:pt x="0" y="1776349"/>
                  </a:moveTo>
                  <a:lnTo>
                    <a:pt x="2024126" y="1776349"/>
                  </a:lnTo>
                  <a:lnTo>
                    <a:pt x="2024126" y="0"/>
                  </a:lnTo>
                  <a:lnTo>
                    <a:pt x="0" y="0"/>
                  </a:lnTo>
                  <a:lnTo>
                    <a:pt x="0" y="1776349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420" name="object 388">
            <a:extLst>
              <a:ext uri="{FF2B5EF4-FFF2-40B4-BE49-F238E27FC236}">
                <a16:creationId xmlns:a16="http://schemas.microsoft.com/office/drawing/2014/main" id="{D50436C3-FCEA-4C8A-B9E5-91C9A1B33EC6}"/>
              </a:ext>
            </a:extLst>
          </p:cNvPr>
          <p:cNvSpPr txBox="1"/>
          <p:nvPr/>
        </p:nvSpPr>
        <p:spPr>
          <a:xfrm>
            <a:off x="2103247" y="4861941"/>
            <a:ext cx="100774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400" b="1" spc="-5" dirty="0">
                <a:latin typeface="Times New Roman"/>
                <a:cs typeface="Times New Roman"/>
              </a:rPr>
              <a:t>Carana</a:t>
            </a:r>
            <a:endParaRPr lang="fr-FR" sz="2400" dirty="0">
              <a:latin typeface="Times New Roman"/>
              <a:cs typeface="Times New Roman"/>
            </a:endParaRPr>
          </a:p>
        </p:txBody>
      </p:sp>
      <p:graphicFrame>
        <p:nvGraphicFramePr>
          <p:cNvPr id="421" name="object 389">
            <a:extLst>
              <a:ext uri="{FF2B5EF4-FFF2-40B4-BE49-F238E27FC236}">
                <a16:creationId xmlns:a16="http://schemas.microsoft.com/office/drawing/2014/main" id="{B4A5E38D-CB22-44AA-8C66-3CA6D982E276}"/>
              </a:ext>
            </a:extLst>
          </p:cNvPr>
          <p:cNvGraphicFramePr>
            <a:graphicFrameLocks noGrp="1"/>
          </p:cNvGraphicFramePr>
          <p:nvPr/>
        </p:nvGraphicFramePr>
        <p:xfrm>
          <a:off x="1590738" y="5378450"/>
          <a:ext cx="109855" cy="5079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9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D1B9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7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C6AB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3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BD9E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solidFill>
                      <a:srgbClr val="B590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22" name="object 390">
            <a:extLst>
              <a:ext uri="{FF2B5EF4-FFF2-40B4-BE49-F238E27FC236}">
                <a16:creationId xmlns:a16="http://schemas.microsoft.com/office/drawing/2014/main" id="{2CC66268-A9EA-4770-816C-929AACB0015A}"/>
              </a:ext>
            </a:extLst>
          </p:cNvPr>
          <p:cNvSpPr txBox="1"/>
          <p:nvPr/>
        </p:nvSpPr>
        <p:spPr>
          <a:xfrm>
            <a:off x="1660017" y="5217414"/>
            <a:ext cx="445134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800" dirty="0">
                <a:latin typeface="Arial"/>
                <a:cs typeface="Arial"/>
              </a:rPr>
              <a:t>Altitude</a:t>
            </a:r>
          </a:p>
        </p:txBody>
      </p:sp>
      <p:sp>
        <p:nvSpPr>
          <p:cNvPr id="423" name="object 391">
            <a:extLst>
              <a:ext uri="{FF2B5EF4-FFF2-40B4-BE49-F238E27FC236}">
                <a16:creationId xmlns:a16="http://schemas.microsoft.com/office/drawing/2014/main" id="{FBF1D64B-CF71-4D26-AAFC-7A49EAB85A2F}"/>
              </a:ext>
            </a:extLst>
          </p:cNvPr>
          <p:cNvSpPr txBox="1"/>
          <p:nvPr/>
        </p:nvSpPr>
        <p:spPr>
          <a:xfrm>
            <a:off x="1755394" y="5326100"/>
            <a:ext cx="427990" cy="581025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lang="fr-FR" sz="500" dirty="0">
                <a:latin typeface="Arial"/>
                <a:cs typeface="Arial"/>
              </a:rPr>
              <a:t>0 à </a:t>
            </a:r>
            <a:r>
              <a:rPr lang="fr-FR" sz="500" spc="-5" dirty="0">
                <a:latin typeface="Arial"/>
                <a:cs typeface="Arial"/>
              </a:rPr>
              <a:t>200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200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400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400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600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600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800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800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5" dirty="0">
                <a:latin typeface="Arial"/>
                <a:cs typeface="Arial"/>
              </a:rPr>
              <a:t>1000 </a:t>
            </a:r>
            <a:r>
              <a:rPr lang="fr-FR" sz="500" spc="-95" dirty="0">
                <a:latin typeface="Arial"/>
                <a:cs typeface="Arial"/>
              </a:rPr>
              <a:t> </a:t>
            </a:r>
            <a:r>
              <a:rPr lang="fr-FR" sz="500" dirty="0">
                <a:latin typeface="Arial"/>
                <a:cs typeface="Arial"/>
              </a:rPr>
              <a:t>m</a:t>
            </a:r>
          </a:p>
        </p:txBody>
      </p:sp>
      <p:sp>
        <p:nvSpPr>
          <p:cNvPr id="424" name="object 392">
            <a:extLst>
              <a:ext uri="{FF2B5EF4-FFF2-40B4-BE49-F238E27FC236}">
                <a16:creationId xmlns:a16="http://schemas.microsoft.com/office/drawing/2014/main" id="{1E99D26D-48D3-4903-AE88-520140A6F3F3}"/>
              </a:ext>
            </a:extLst>
          </p:cNvPr>
          <p:cNvSpPr/>
          <p:nvPr/>
        </p:nvSpPr>
        <p:spPr>
          <a:xfrm>
            <a:off x="1589150" y="6005512"/>
            <a:ext cx="167005" cy="0"/>
          </a:xfrm>
          <a:custGeom>
            <a:avLst/>
            <a:gdLst/>
            <a:ahLst/>
            <a:cxnLst/>
            <a:rect l="l" t="t" r="r" b="b"/>
            <a:pathLst>
              <a:path w="167005">
                <a:moveTo>
                  <a:pt x="0" y="0"/>
                </a:moveTo>
                <a:lnTo>
                  <a:pt x="166624" y="0"/>
                </a:lnTo>
              </a:path>
            </a:pathLst>
          </a:custGeom>
          <a:ln w="12700">
            <a:solidFill>
              <a:srgbClr val="BADFE2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425" name="object 394">
            <a:extLst>
              <a:ext uri="{FF2B5EF4-FFF2-40B4-BE49-F238E27FC236}">
                <a16:creationId xmlns:a16="http://schemas.microsoft.com/office/drawing/2014/main" id="{1E8DE86E-731D-426C-B97A-F6F6ECE2A7DA}"/>
              </a:ext>
            </a:extLst>
          </p:cNvPr>
          <p:cNvSpPr txBox="1"/>
          <p:nvPr/>
        </p:nvSpPr>
        <p:spPr>
          <a:xfrm>
            <a:off x="1950847" y="6303365"/>
            <a:ext cx="624458" cy="897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500" spc="-5" dirty="0">
                <a:latin typeface="Arial"/>
                <a:cs typeface="Arial"/>
              </a:rPr>
              <a:t>Capitale provinciale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26" name="object 395">
            <a:extLst>
              <a:ext uri="{FF2B5EF4-FFF2-40B4-BE49-F238E27FC236}">
                <a16:creationId xmlns:a16="http://schemas.microsoft.com/office/drawing/2014/main" id="{E680C428-D8A5-415C-80C8-728135F45970}"/>
              </a:ext>
            </a:extLst>
          </p:cNvPr>
          <p:cNvSpPr txBox="1"/>
          <p:nvPr/>
        </p:nvSpPr>
        <p:spPr>
          <a:xfrm>
            <a:off x="2450719" y="5307838"/>
            <a:ext cx="469834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4135" indent="-52069">
              <a:lnSpc>
                <a:spcPct val="100000"/>
              </a:lnSpc>
              <a:spcBef>
                <a:spcPts val="105"/>
              </a:spcBef>
              <a:buSzPct val="80000"/>
              <a:buFont typeface="Wingdings"/>
              <a:buChar char=""/>
              <a:tabLst>
                <a:tab pos="64769" algn="l"/>
              </a:tabLst>
            </a:pPr>
            <a:r>
              <a:rPr lang="fr-FR" sz="500" spc="-5" dirty="0">
                <a:latin typeface="Arial"/>
                <a:cs typeface="Arial"/>
              </a:rPr>
              <a:t>1 </a:t>
            </a:r>
            <a:r>
              <a:rPr lang="fr-FR" sz="500" spc="10" dirty="0">
                <a:latin typeface="Arial"/>
                <a:cs typeface="Arial"/>
              </a:rPr>
              <a:t>m</a:t>
            </a:r>
            <a:r>
              <a:rPr lang="fr-FR" sz="500" spc="5" dirty="0">
                <a:latin typeface="Arial"/>
                <a:cs typeface="Arial"/>
              </a:rPr>
              <a:t>il</a:t>
            </a:r>
            <a:r>
              <a:rPr lang="fr-FR" sz="500" spc="-5" dirty="0">
                <a:latin typeface="Arial"/>
                <a:cs typeface="Arial"/>
              </a:rPr>
              <a:t>l</a:t>
            </a:r>
            <a:r>
              <a:rPr lang="fr-FR" sz="500" spc="5" dirty="0">
                <a:latin typeface="Arial"/>
                <a:cs typeface="Arial"/>
              </a:rPr>
              <a:t>i</a:t>
            </a:r>
            <a:r>
              <a:rPr lang="fr-FR" sz="500" spc="-5" dirty="0">
                <a:latin typeface="Arial"/>
                <a:cs typeface="Arial"/>
              </a:rPr>
              <a:t>o</a:t>
            </a:r>
            <a:r>
              <a:rPr lang="fr-FR" sz="500" dirty="0">
                <a:latin typeface="Arial"/>
                <a:cs typeface="Arial"/>
              </a:rPr>
              <a:t>n</a:t>
            </a:r>
          </a:p>
        </p:txBody>
      </p:sp>
      <p:sp>
        <p:nvSpPr>
          <p:cNvPr id="427" name="object 396">
            <a:extLst>
              <a:ext uri="{FF2B5EF4-FFF2-40B4-BE49-F238E27FC236}">
                <a16:creationId xmlns:a16="http://schemas.microsoft.com/office/drawing/2014/main" id="{8BFC3C91-4C42-4BBC-8E75-E6C2E6961FA9}"/>
              </a:ext>
            </a:extLst>
          </p:cNvPr>
          <p:cNvSpPr txBox="1"/>
          <p:nvPr/>
        </p:nvSpPr>
        <p:spPr>
          <a:xfrm>
            <a:off x="2450719" y="5460238"/>
            <a:ext cx="62230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Arial"/>
                <a:cs typeface="Arial"/>
              </a:rPr>
              <a:t>100 000 </a:t>
            </a:r>
            <a:r>
              <a:rPr lang="fr-FR" sz="500" dirty="0">
                <a:latin typeface="Arial"/>
                <a:cs typeface="Arial"/>
              </a:rPr>
              <a:t>à</a:t>
            </a:r>
            <a:r>
              <a:rPr lang="fr-FR" sz="500" spc="-65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1 000 000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28" name="object 397">
            <a:extLst>
              <a:ext uri="{FF2B5EF4-FFF2-40B4-BE49-F238E27FC236}">
                <a16:creationId xmlns:a16="http://schemas.microsoft.com/office/drawing/2014/main" id="{F7126495-2CB0-4BA0-9768-023B7D9C5BBE}"/>
              </a:ext>
            </a:extLst>
          </p:cNvPr>
          <p:cNvSpPr txBox="1"/>
          <p:nvPr/>
        </p:nvSpPr>
        <p:spPr>
          <a:xfrm>
            <a:off x="2450719" y="5612688"/>
            <a:ext cx="534035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Arial"/>
                <a:cs typeface="Arial"/>
              </a:rPr>
              <a:t>10,000 </a:t>
            </a:r>
            <a:r>
              <a:rPr lang="fr-FR" sz="500" dirty="0">
                <a:latin typeface="Arial"/>
                <a:cs typeface="Arial"/>
              </a:rPr>
              <a:t>à</a:t>
            </a:r>
            <a:r>
              <a:rPr lang="fr-FR" sz="500" spc="-70" dirty="0">
                <a:latin typeface="Arial"/>
                <a:cs typeface="Arial"/>
              </a:rPr>
              <a:t>  </a:t>
            </a:r>
            <a:r>
              <a:rPr lang="fr-FR" sz="500" spc="-5" dirty="0">
                <a:latin typeface="Arial"/>
                <a:cs typeface="Arial"/>
              </a:rPr>
              <a:t>100,000</a:t>
            </a:r>
            <a:endParaRPr lang="fr-FR" sz="500" dirty="0">
              <a:latin typeface="Arial"/>
              <a:cs typeface="Arial"/>
            </a:endParaRPr>
          </a:p>
        </p:txBody>
      </p:sp>
      <p:grpSp>
        <p:nvGrpSpPr>
          <p:cNvPr id="429" name="object 398">
            <a:extLst>
              <a:ext uri="{FF2B5EF4-FFF2-40B4-BE49-F238E27FC236}">
                <a16:creationId xmlns:a16="http://schemas.microsoft.com/office/drawing/2014/main" id="{28E3346B-CBAE-46D8-9C33-5C6FBC89A5D5}"/>
              </a:ext>
            </a:extLst>
          </p:cNvPr>
          <p:cNvGrpSpPr/>
          <p:nvPr/>
        </p:nvGrpSpPr>
        <p:grpSpPr>
          <a:xfrm>
            <a:off x="2314638" y="5337238"/>
            <a:ext cx="57150" cy="342900"/>
            <a:chOff x="2314638" y="5337238"/>
            <a:chExt cx="57150" cy="342900"/>
          </a:xfrm>
        </p:grpSpPr>
        <p:sp>
          <p:nvSpPr>
            <p:cNvPr id="430" name="object 399">
              <a:extLst>
                <a:ext uri="{FF2B5EF4-FFF2-40B4-BE49-F238E27FC236}">
                  <a16:creationId xmlns:a16="http://schemas.microsoft.com/office/drawing/2014/main" id="{5538DEEA-66AE-4F1E-9BCB-41311DB392B8}"/>
                </a:ext>
              </a:extLst>
            </p:cNvPr>
            <p:cNvSpPr/>
            <p:nvPr/>
          </p:nvSpPr>
          <p:spPr>
            <a:xfrm>
              <a:off x="2316226" y="5338826"/>
              <a:ext cx="53975" cy="43180"/>
            </a:xfrm>
            <a:custGeom>
              <a:avLst/>
              <a:gdLst/>
              <a:ahLst/>
              <a:cxnLst/>
              <a:rect l="l" t="t" r="r" b="b"/>
              <a:pathLst>
                <a:path w="53975" h="43179">
                  <a:moveTo>
                    <a:pt x="42291" y="0"/>
                  </a:moveTo>
                  <a:lnTo>
                    <a:pt x="28575" y="8762"/>
                  </a:lnTo>
                  <a:lnTo>
                    <a:pt x="6350" y="11684"/>
                  </a:lnTo>
                  <a:lnTo>
                    <a:pt x="0" y="31115"/>
                  </a:lnTo>
                  <a:lnTo>
                    <a:pt x="15875" y="39878"/>
                  </a:lnTo>
                  <a:lnTo>
                    <a:pt x="47625" y="42799"/>
                  </a:lnTo>
                  <a:lnTo>
                    <a:pt x="53975" y="25273"/>
                  </a:lnTo>
                  <a:lnTo>
                    <a:pt x="4229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31" name="object 400">
              <a:extLst>
                <a:ext uri="{FF2B5EF4-FFF2-40B4-BE49-F238E27FC236}">
                  <a16:creationId xmlns:a16="http://schemas.microsoft.com/office/drawing/2014/main" id="{05ADF99D-9F72-490A-8305-F25758A66DF2}"/>
                </a:ext>
              </a:extLst>
            </p:cNvPr>
            <p:cNvSpPr/>
            <p:nvPr/>
          </p:nvSpPr>
          <p:spPr>
            <a:xfrm>
              <a:off x="2316226" y="5338826"/>
              <a:ext cx="53975" cy="43180"/>
            </a:xfrm>
            <a:custGeom>
              <a:avLst/>
              <a:gdLst/>
              <a:ahLst/>
              <a:cxnLst/>
              <a:rect l="l" t="t" r="r" b="b"/>
              <a:pathLst>
                <a:path w="53975" h="43179">
                  <a:moveTo>
                    <a:pt x="15875" y="39878"/>
                  </a:moveTo>
                  <a:lnTo>
                    <a:pt x="0" y="31115"/>
                  </a:lnTo>
                  <a:lnTo>
                    <a:pt x="6350" y="11684"/>
                  </a:lnTo>
                  <a:lnTo>
                    <a:pt x="28575" y="8762"/>
                  </a:lnTo>
                  <a:lnTo>
                    <a:pt x="42291" y="0"/>
                  </a:lnTo>
                  <a:lnTo>
                    <a:pt x="53975" y="25273"/>
                  </a:lnTo>
                  <a:lnTo>
                    <a:pt x="47625" y="42799"/>
                  </a:lnTo>
                  <a:lnTo>
                    <a:pt x="15875" y="398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32" name="object 401">
              <a:extLst>
                <a:ext uri="{FF2B5EF4-FFF2-40B4-BE49-F238E27FC236}">
                  <a16:creationId xmlns:a16="http://schemas.microsoft.com/office/drawing/2014/main" id="{045C74B2-AF66-4B00-9793-A659A615E5EF}"/>
                </a:ext>
              </a:extLst>
            </p:cNvPr>
            <p:cNvSpPr/>
            <p:nvPr/>
          </p:nvSpPr>
          <p:spPr>
            <a:xfrm>
              <a:off x="2322576" y="5484876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21336" y="0"/>
                  </a:moveTo>
                  <a:lnTo>
                    <a:pt x="13019" y="1672"/>
                  </a:lnTo>
                  <a:lnTo>
                    <a:pt x="6238" y="6238"/>
                  </a:lnTo>
                  <a:lnTo>
                    <a:pt x="1672" y="13019"/>
                  </a:lnTo>
                  <a:lnTo>
                    <a:pt x="0" y="21336"/>
                  </a:lnTo>
                  <a:lnTo>
                    <a:pt x="1672" y="29672"/>
                  </a:lnTo>
                  <a:lnTo>
                    <a:pt x="6238" y="36496"/>
                  </a:lnTo>
                  <a:lnTo>
                    <a:pt x="13019" y="41106"/>
                  </a:lnTo>
                  <a:lnTo>
                    <a:pt x="21336" y="42799"/>
                  </a:lnTo>
                  <a:lnTo>
                    <a:pt x="29672" y="41106"/>
                  </a:lnTo>
                  <a:lnTo>
                    <a:pt x="36496" y="36496"/>
                  </a:lnTo>
                  <a:lnTo>
                    <a:pt x="41106" y="29672"/>
                  </a:lnTo>
                  <a:lnTo>
                    <a:pt x="42799" y="21336"/>
                  </a:lnTo>
                  <a:lnTo>
                    <a:pt x="41106" y="13019"/>
                  </a:lnTo>
                  <a:lnTo>
                    <a:pt x="36496" y="6238"/>
                  </a:lnTo>
                  <a:lnTo>
                    <a:pt x="29672" y="167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33" name="object 402">
              <a:extLst>
                <a:ext uri="{FF2B5EF4-FFF2-40B4-BE49-F238E27FC236}">
                  <a16:creationId xmlns:a16="http://schemas.microsoft.com/office/drawing/2014/main" id="{02E32157-B7F3-4398-9203-D02FC0A4C396}"/>
                </a:ext>
              </a:extLst>
            </p:cNvPr>
            <p:cNvSpPr/>
            <p:nvPr/>
          </p:nvSpPr>
          <p:spPr>
            <a:xfrm>
              <a:off x="2322576" y="5484876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0" y="21336"/>
                  </a:moveTo>
                  <a:lnTo>
                    <a:pt x="1672" y="13019"/>
                  </a:lnTo>
                  <a:lnTo>
                    <a:pt x="6238" y="6238"/>
                  </a:lnTo>
                  <a:lnTo>
                    <a:pt x="13019" y="1672"/>
                  </a:lnTo>
                  <a:lnTo>
                    <a:pt x="21336" y="0"/>
                  </a:lnTo>
                  <a:lnTo>
                    <a:pt x="29672" y="1672"/>
                  </a:lnTo>
                  <a:lnTo>
                    <a:pt x="36496" y="6238"/>
                  </a:lnTo>
                  <a:lnTo>
                    <a:pt x="41106" y="13019"/>
                  </a:lnTo>
                  <a:lnTo>
                    <a:pt x="42799" y="21336"/>
                  </a:lnTo>
                  <a:lnTo>
                    <a:pt x="41106" y="29672"/>
                  </a:lnTo>
                  <a:lnTo>
                    <a:pt x="36496" y="36496"/>
                  </a:lnTo>
                  <a:lnTo>
                    <a:pt x="29672" y="41106"/>
                  </a:lnTo>
                  <a:lnTo>
                    <a:pt x="21336" y="42799"/>
                  </a:lnTo>
                  <a:lnTo>
                    <a:pt x="13019" y="41106"/>
                  </a:lnTo>
                  <a:lnTo>
                    <a:pt x="6238" y="36496"/>
                  </a:lnTo>
                  <a:lnTo>
                    <a:pt x="1672" y="29672"/>
                  </a:lnTo>
                  <a:lnTo>
                    <a:pt x="0" y="2133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34" name="object 403">
              <a:extLst>
                <a:ext uri="{FF2B5EF4-FFF2-40B4-BE49-F238E27FC236}">
                  <a16:creationId xmlns:a16="http://schemas.microsoft.com/office/drawing/2014/main" id="{C5676A48-FEFA-48FE-ABA2-C1687AE67379}"/>
                </a:ext>
              </a:extLst>
            </p:cNvPr>
            <p:cNvSpPr/>
            <p:nvPr/>
          </p:nvSpPr>
          <p:spPr>
            <a:xfrm>
              <a:off x="2327275" y="5635625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21462" y="0"/>
                  </a:moveTo>
                  <a:lnTo>
                    <a:pt x="13126" y="1685"/>
                  </a:lnTo>
                  <a:lnTo>
                    <a:pt x="6302" y="6280"/>
                  </a:lnTo>
                  <a:lnTo>
                    <a:pt x="1692" y="13094"/>
                  </a:lnTo>
                  <a:lnTo>
                    <a:pt x="0" y="21437"/>
                  </a:lnTo>
                  <a:lnTo>
                    <a:pt x="1692" y="29778"/>
                  </a:lnTo>
                  <a:lnTo>
                    <a:pt x="6302" y="36588"/>
                  </a:lnTo>
                  <a:lnTo>
                    <a:pt x="13126" y="41179"/>
                  </a:lnTo>
                  <a:lnTo>
                    <a:pt x="21462" y="42862"/>
                  </a:lnTo>
                  <a:lnTo>
                    <a:pt x="29799" y="41179"/>
                  </a:lnTo>
                  <a:lnTo>
                    <a:pt x="36623" y="36588"/>
                  </a:lnTo>
                  <a:lnTo>
                    <a:pt x="41233" y="29778"/>
                  </a:lnTo>
                  <a:lnTo>
                    <a:pt x="42925" y="21437"/>
                  </a:lnTo>
                  <a:lnTo>
                    <a:pt x="41233" y="13094"/>
                  </a:lnTo>
                  <a:lnTo>
                    <a:pt x="36623" y="6280"/>
                  </a:lnTo>
                  <a:lnTo>
                    <a:pt x="29799" y="1685"/>
                  </a:lnTo>
                  <a:lnTo>
                    <a:pt x="214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35" name="object 404">
              <a:extLst>
                <a:ext uri="{FF2B5EF4-FFF2-40B4-BE49-F238E27FC236}">
                  <a16:creationId xmlns:a16="http://schemas.microsoft.com/office/drawing/2014/main" id="{0D97FFEF-F55A-40B0-AB22-5D12B3BAA92C}"/>
                </a:ext>
              </a:extLst>
            </p:cNvPr>
            <p:cNvSpPr/>
            <p:nvPr/>
          </p:nvSpPr>
          <p:spPr>
            <a:xfrm>
              <a:off x="2327275" y="5635625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0" y="21437"/>
                  </a:moveTo>
                  <a:lnTo>
                    <a:pt x="1692" y="13094"/>
                  </a:lnTo>
                  <a:lnTo>
                    <a:pt x="6302" y="6280"/>
                  </a:lnTo>
                  <a:lnTo>
                    <a:pt x="13126" y="1685"/>
                  </a:lnTo>
                  <a:lnTo>
                    <a:pt x="21462" y="0"/>
                  </a:lnTo>
                  <a:lnTo>
                    <a:pt x="29799" y="1685"/>
                  </a:lnTo>
                  <a:lnTo>
                    <a:pt x="36623" y="6280"/>
                  </a:lnTo>
                  <a:lnTo>
                    <a:pt x="41233" y="13094"/>
                  </a:lnTo>
                  <a:lnTo>
                    <a:pt x="42925" y="21437"/>
                  </a:lnTo>
                  <a:lnTo>
                    <a:pt x="41233" y="29778"/>
                  </a:lnTo>
                  <a:lnTo>
                    <a:pt x="36623" y="36588"/>
                  </a:lnTo>
                  <a:lnTo>
                    <a:pt x="29799" y="41179"/>
                  </a:lnTo>
                  <a:lnTo>
                    <a:pt x="21462" y="42862"/>
                  </a:lnTo>
                  <a:lnTo>
                    <a:pt x="13126" y="41179"/>
                  </a:lnTo>
                  <a:lnTo>
                    <a:pt x="6302" y="36588"/>
                  </a:lnTo>
                  <a:lnTo>
                    <a:pt x="1692" y="29778"/>
                  </a:lnTo>
                  <a:lnTo>
                    <a:pt x="0" y="214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436" name="object 405">
            <a:extLst>
              <a:ext uri="{FF2B5EF4-FFF2-40B4-BE49-F238E27FC236}">
                <a16:creationId xmlns:a16="http://schemas.microsoft.com/office/drawing/2014/main" id="{E129C284-77BE-471B-8247-324E8477945F}"/>
              </a:ext>
            </a:extLst>
          </p:cNvPr>
          <p:cNvSpPr txBox="1"/>
          <p:nvPr/>
        </p:nvSpPr>
        <p:spPr>
          <a:xfrm>
            <a:off x="2315972" y="5633415"/>
            <a:ext cx="704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4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437" name="object 406">
            <a:extLst>
              <a:ext uri="{FF2B5EF4-FFF2-40B4-BE49-F238E27FC236}">
                <a16:creationId xmlns:a16="http://schemas.microsoft.com/office/drawing/2014/main" id="{89BCD61E-3B28-4B27-8B92-D83DB3FD27C9}"/>
              </a:ext>
            </a:extLst>
          </p:cNvPr>
          <p:cNvSpPr/>
          <p:nvPr/>
        </p:nvSpPr>
        <p:spPr>
          <a:xfrm>
            <a:off x="2530475" y="5929312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950" y="0"/>
                </a:lnTo>
              </a:path>
            </a:pathLst>
          </a:custGeom>
          <a:ln w="63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438" name="object 407">
            <a:extLst>
              <a:ext uri="{FF2B5EF4-FFF2-40B4-BE49-F238E27FC236}">
                <a16:creationId xmlns:a16="http://schemas.microsoft.com/office/drawing/2014/main" id="{4484E18F-9A84-4DE1-A030-C841B7D3495F}"/>
              </a:ext>
            </a:extLst>
          </p:cNvPr>
          <p:cNvSpPr txBox="1"/>
          <p:nvPr/>
        </p:nvSpPr>
        <p:spPr>
          <a:xfrm>
            <a:off x="2791968" y="5848287"/>
            <a:ext cx="650495" cy="28020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500" spc="-5" dirty="0">
                <a:latin typeface="Arial"/>
                <a:cs typeface="Arial"/>
              </a:rPr>
              <a:t>Routes pavées</a:t>
            </a:r>
          </a:p>
          <a:p>
            <a:pPr marL="1270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Routes non pavées</a:t>
            </a:r>
          </a:p>
          <a:p>
            <a:pPr marL="1270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Piste</a:t>
            </a:r>
          </a:p>
        </p:txBody>
      </p:sp>
      <p:grpSp>
        <p:nvGrpSpPr>
          <p:cNvPr id="439" name="object 408">
            <a:extLst>
              <a:ext uri="{FF2B5EF4-FFF2-40B4-BE49-F238E27FC236}">
                <a16:creationId xmlns:a16="http://schemas.microsoft.com/office/drawing/2014/main" id="{EF898733-1CB5-4452-9798-CE37B0CE6537}"/>
              </a:ext>
            </a:extLst>
          </p:cNvPr>
          <p:cNvGrpSpPr/>
          <p:nvPr/>
        </p:nvGrpSpPr>
        <p:grpSpPr>
          <a:xfrm>
            <a:off x="2527300" y="6234112"/>
            <a:ext cx="241300" cy="199390"/>
            <a:chOff x="2527300" y="6234112"/>
            <a:chExt cx="241300" cy="199390"/>
          </a:xfrm>
        </p:grpSpPr>
        <p:sp>
          <p:nvSpPr>
            <p:cNvPr id="440" name="object 409">
              <a:extLst>
                <a:ext uri="{FF2B5EF4-FFF2-40B4-BE49-F238E27FC236}">
                  <a16:creationId xmlns:a16="http://schemas.microsoft.com/office/drawing/2014/main" id="{BD42794D-FCCE-4BCC-979E-94EC3FB18EDE}"/>
                </a:ext>
              </a:extLst>
            </p:cNvPr>
            <p:cNvSpPr/>
            <p:nvPr/>
          </p:nvSpPr>
          <p:spPr>
            <a:xfrm>
              <a:off x="2530475" y="6237287"/>
              <a:ext cx="234950" cy="0"/>
            </a:xfrm>
            <a:custGeom>
              <a:avLst/>
              <a:gdLst/>
              <a:ahLst/>
              <a:cxnLst/>
              <a:rect l="l" t="t" r="r" b="b"/>
              <a:pathLst>
                <a:path w="234950">
                  <a:moveTo>
                    <a:pt x="0" y="0"/>
                  </a:moveTo>
                  <a:lnTo>
                    <a:pt x="234950" y="0"/>
                  </a:lnTo>
                </a:path>
              </a:pathLst>
            </a:custGeom>
            <a:ln w="6350">
              <a:solidFill>
                <a:srgbClr val="33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41" name="object 410">
              <a:extLst>
                <a:ext uri="{FF2B5EF4-FFF2-40B4-BE49-F238E27FC236}">
                  <a16:creationId xmlns:a16="http://schemas.microsoft.com/office/drawing/2014/main" id="{BD90A456-427C-44CD-B7B9-94BD3089A06B}"/>
                </a:ext>
              </a:extLst>
            </p:cNvPr>
            <p:cNvSpPr/>
            <p:nvPr/>
          </p:nvSpPr>
          <p:spPr>
            <a:xfrm>
              <a:off x="2662554" y="632176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79">
                  <a:moveTo>
                    <a:pt x="14986" y="0"/>
                  </a:moveTo>
                  <a:lnTo>
                    <a:pt x="14986" y="30162"/>
                  </a:lnTo>
                </a:path>
                <a:path w="30480" h="30479">
                  <a:moveTo>
                    <a:pt x="9651" y="21539"/>
                  </a:moveTo>
                  <a:lnTo>
                    <a:pt x="19303" y="21539"/>
                  </a:lnTo>
                </a:path>
                <a:path w="30480" h="30479">
                  <a:moveTo>
                    <a:pt x="0" y="6464"/>
                  </a:moveTo>
                  <a:lnTo>
                    <a:pt x="30099" y="6464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42" name="object 411">
              <a:extLst>
                <a:ext uri="{FF2B5EF4-FFF2-40B4-BE49-F238E27FC236}">
                  <a16:creationId xmlns:a16="http://schemas.microsoft.com/office/drawing/2014/main" id="{95DF77C0-4D50-4676-B343-1464F16292EC}"/>
                </a:ext>
              </a:extLst>
            </p:cNvPr>
            <p:cNvSpPr/>
            <p:nvPr/>
          </p:nvSpPr>
          <p:spPr>
            <a:xfrm>
              <a:off x="2646426" y="6302375"/>
              <a:ext cx="60325" cy="128905"/>
            </a:xfrm>
            <a:custGeom>
              <a:avLst/>
              <a:gdLst/>
              <a:ahLst/>
              <a:cxnLst/>
              <a:rect l="l" t="t" r="r" b="b"/>
              <a:pathLst>
                <a:path w="60325" h="128904">
                  <a:moveTo>
                    <a:pt x="0" y="30162"/>
                  </a:moveTo>
                  <a:lnTo>
                    <a:pt x="2363" y="18420"/>
                  </a:lnTo>
                  <a:lnTo>
                    <a:pt x="8810" y="8832"/>
                  </a:lnTo>
                  <a:lnTo>
                    <a:pt x="18377" y="2369"/>
                  </a:lnTo>
                  <a:lnTo>
                    <a:pt x="30099" y="0"/>
                  </a:lnTo>
                  <a:lnTo>
                    <a:pt x="41840" y="2369"/>
                  </a:lnTo>
                  <a:lnTo>
                    <a:pt x="51450" y="8832"/>
                  </a:lnTo>
                  <a:lnTo>
                    <a:pt x="57941" y="18420"/>
                  </a:lnTo>
                  <a:lnTo>
                    <a:pt x="60325" y="30162"/>
                  </a:lnTo>
                  <a:lnTo>
                    <a:pt x="57941" y="41904"/>
                  </a:lnTo>
                  <a:lnTo>
                    <a:pt x="51450" y="51492"/>
                  </a:lnTo>
                  <a:lnTo>
                    <a:pt x="41840" y="57955"/>
                  </a:lnTo>
                  <a:lnTo>
                    <a:pt x="30099" y="60325"/>
                  </a:lnTo>
                  <a:lnTo>
                    <a:pt x="18377" y="57955"/>
                  </a:lnTo>
                  <a:lnTo>
                    <a:pt x="8810" y="51492"/>
                  </a:lnTo>
                  <a:lnTo>
                    <a:pt x="2363" y="41904"/>
                  </a:lnTo>
                  <a:lnTo>
                    <a:pt x="0" y="30162"/>
                  </a:lnTo>
                  <a:close/>
                </a:path>
                <a:path w="60325" h="128904">
                  <a:moveTo>
                    <a:pt x="9525" y="114579"/>
                  </a:moveTo>
                  <a:lnTo>
                    <a:pt x="9906" y="116078"/>
                  </a:lnTo>
                  <a:lnTo>
                    <a:pt x="10413" y="117576"/>
                  </a:lnTo>
                  <a:lnTo>
                    <a:pt x="11049" y="118910"/>
                  </a:lnTo>
                  <a:lnTo>
                    <a:pt x="11684" y="120243"/>
                  </a:lnTo>
                  <a:lnTo>
                    <a:pt x="12446" y="121412"/>
                  </a:lnTo>
                  <a:lnTo>
                    <a:pt x="13716" y="122580"/>
                  </a:lnTo>
                  <a:lnTo>
                    <a:pt x="14986" y="123748"/>
                  </a:lnTo>
                  <a:lnTo>
                    <a:pt x="17399" y="125412"/>
                  </a:lnTo>
                  <a:lnTo>
                    <a:pt x="18923" y="126250"/>
                  </a:lnTo>
                  <a:lnTo>
                    <a:pt x="20319" y="127088"/>
                  </a:lnTo>
                  <a:lnTo>
                    <a:pt x="21462" y="127254"/>
                  </a:lnTo>
                  <a:lnTo>
                    <a:pt x="22732" y="127584"/>
                  </a:lnTo>
                  <a:lnTo>
                    <a:pt x="24130" y="127914"/>
                  </a:lnTo>
                  <a:lnTo>
                    <a:pt x="25018" y="128092"/>
                  </a:lnTo>
                  <a:lnTo>
                    <a:pt x="26669" y="128257"/>
                  </a:lnTo>
                  <a:lnTo>
                    <a:pt x="28321" y="128422"/>
                  </a:lnTo>
                  <a:lnTo>
                    <a:pt x="30734" y="128587"/>
                  </a:lnTo>
                  <a:lnTo>
                    <a:pt x="32131" y="128587"/>
                  </a:lnTo>
                  <a:lnTo>
                    <a:pt x="33655" y="128587"/>
                  </a:lnTo>
                  <a:lnTo>
                    <a:pt x="34417" y="128587"/>
                  </a:lnTo>
                  <a:lnTo>
                    <a:pt x="35813" y="128257"/>
                  </a:lnTo>
                  <a:lnTo>
                    <a:pt x="37084" y="127914"/>
                  </a:lnTo>
                  <a:lnTo>
                    <a:pt x="38735" y="127584"/>
                  </a:lnTo>
                  <a:lnTo>
                    <a:pt x="40259" y="126923"/>
                  </a:lnTo>
                  <a:lnTo>
                    <a:pt x="41910" y="126250"/>
                  </a:lnTo>
                  <a:lnTo>
                    <a:pt x="44323" y="125247"/>
                  </a:lnTo>
                  <a:lnTo>
                    <a:pt x="45847" y="123913"/>
                  </a:lnTo>
                  <a:lnTo>
                    <a:pt x="47243" y="122580"/>
                  </a:lnTo>
                  <a:lnTo>
                    <a:pt x="48260" y="120916"/>
                  </a:lnTo>
                  <a:lnTo>
                    <a:pt x="49403" y="119253"/>
                  </a:lnTo>
                  <a:lnTo>
                    <a:pt x="50546" y="117576"/>
                  </a:lnTo>
                  <a:lnTo>
                    <a:pt x="51816" y="115074"/>
                  </a:lnTo>
                  <a:lnTo>
                    <a:pt x="52324" y="11424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43" name="object 412">
              <a:extLst>
                <a:ext uri="{FF2B5EF4-FFF2-40B4-BE49-F238E27FC236}">
                  <a16:creationId xmlns:a16="http://schemas.microsoft.com/office/drawing/2014/main" id="{3A83E139-94AA-4E11-A16B-F0E9F000EF29}"/>
                </a:ext>
              </a:extLst>
            </p:cNvPr>
            <p:cNvSpPr/>
            <p:nvPr/>
          </p:nvSpPr>
          <p:spPr>
            <a:xfrm>
              <a:off x="2676525" y="6388100"/>
              <a:ext cx="1905" cy="43180"/>
            </a:xfrm>
            <a:custGeom>
              <a:avLst/>
              <a:gdLst/>
              <a:ahLst/>
              <a:cxnLst/>
              <a:rect l="l" t="t" r="r" b="b"/>
              <a:pathLst>
                <a:path w="1905" h="43179">
                  <a:moveTo>
                    <a:pt x="825" y="-1587"/>
                  </a:moveTo>
                  <a:lnTo>
                    <a:pt x="825" y="44450"/>
                  </a:lnTo>
                </a:path>
              </a:pathLst>
            </a:custGeom>
            <a:ln w="48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44" name="object 413">
              <a:extLst>
                <a:ext uri="{FF2B5EF4-FFF2-40B4-BE49-F238E27FC236}">
                  <a16:creationId xmlns:a16="http://schemas.microsoft.com/office/drawing/2014/main" id="{55B80B3B-3DAF-40D5-A592-8EF1A1978693}"/>
                </a:ext>
              </a:extLst>
            </p:cNvPr>
            <p:cNvSpPr/>
            <p:nvPr/>
          </p:nvSpPr>
          <p:spPr>
            <a:xfrm>
              <a:off x="2670175" y="6396012"/>
              <a:ext cx="14604" cy="1905"/>
            </a:xfrm>
            <a:custGeom>
              <a:avLst/>
              <a:gdLst/>
              <a:ahLst/>
              <a:cxnLst/>
              <a:rect l="l" t="t" r="r" b="b"/>
              <a:pathLst>
                <a:path w="14605" h="1904">
                  <a:moveTo>
                    <a:pt x="-1587" y="825"/>
                  </a:moveTo>
                  <a:lnTo>
                    <a:pt x="15811" y="825"/>
                  </a:lnTo>
                </a:path>
              </a:pathLst>
            </a:custGeom>
            <a:ln w="48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445" name="object 414">
            <a:extLst>
              <a:ext uri="{FF2B5EF4-FFF2-40B4-BE49-F238E27FC236}">
                <a16:creationId xmlns:a16="http://schemas.microsoft.com/office/drawing/2014/main" id="{9C0218E8-0BF6-4AA9-8126-6A640371410D}"/>
              </a:ext>
            </a:extLst>
          </p:cNvPr>
          <p:cNvSpPr txBox="1"/>
          <p:nvPr/>
        </p:nvSpPr>
        <p:spPr>
          <a:xfrm>
            <a:off x="2492375" y="6106464"/>
            <a:ext cx="879983" cy="3462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87020" algn="l"/>
              </a:tabLst>
            </a:pPr>
            <a:r>
              <a:rPr lang="fr-FR" sz="750" u="dash" baseline="22222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	</a:t>
            </a:r>
            <a:r>
              <a:rPr lang="fr-FR" sz="750" baseline="22222" dirty="0">
                <a:latin typeface="Arial"/>
                <a:cs typeface="Arial"/>
              </a:rPr>
              <a:t> </a:t>
            </a:r>
            <a:r>
              <a:rPr lang="fr-FR" sz="750" spc="-30" baseline="22222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Voie ferrée</a:t>
            </a:r>
            <a:endParaRPr lang="fr-FR" sz="500" dirty="0">
              <a:latin typeface="Arial"/>
              <a:cs typeface="Arial"/>
            </a:endParaRPr>
          </a:p>
          <a:p>
            <a:pPr marL="32004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Fleuve</a:t>
            </a:r>
          </a:p>
          <a:p>
            <a:pPr marL="315595" marR="63500">
              <a:spcBef>
                <a:spcPts val="200"/>
              </a:spcBef>
            </a:pPr>
            <a:r>
              <a:rPr lang="fr-FR" sz="500" dirty="0">
                <a:latin typeface="Arial"/>
                <a:cs typeface="Arial"/>
              </a:rPr>
              <a:t>Aéroport </a:t>
            </a:r>
          </a:p>
          <a:p>
            <a:pPr marL="315595" marR="63500"/>
            <a:r>
              <a:rPr lang="fr-FR" sz="500" spc="-5" dirty="0">
                <a:latin typeface="Arial"/>
                <a:cs typeface="Arial"/>
              </a:rPr>
              <a:t>Port</a:t>
            </a:r>
            <a:endParaRPr lang="fr-FR" sz="500" dirty="0">
              <a:latin typeface="Arial"/>
              <a:cs typeface="Arial"/>
            </a:endParaRPr>
          </a:p>
        </p:txBody>
      </p:sp>
      <p:grpSp>
        <p:nvGrpSpPr>
          <p:cNvPr id="446" name="object 415">
            <a:extLst>
              <a:ext uri="{FF2B5EF4-FFF2-40B4-BE49-F238E27FC236}">
                <a16:creationId xmlns:a16="http://schemas.microsoft.com/office/drawing/2014/main" id="{BC4942D0-F1C0-4B69-A327-5F4B158800B3}"/>
              </a:ext>
            </a:extLst>
          </p:cNvPr>
          <p:cNvGrpSpPr/>
          <p:nvPr/>
        </p:nvGrpSpPr>
        <p:grpSpPr>
          <a:xfrm>
            <a:off x="3031171" y="5317378"/>
            <a:ext cx="209550" cy="136525"/>
            <a:chOff x="3076638" y="5311838"/>
            <a:chExt cx="209550" cy="136525"/>
          </a:xfrm>
        </p:grpSpPr>
        <p:sp>
          <p:nvSpPr>
            <p:cNvPr id="447" name="object 416">
              <a:extLst>
                <a:ext uri="{FF2B5EF4-FFF2-40B4-BE49-F238E27FC236}">
                  <a16:creationId xmlns:a16="http://schemas.microsoft.com/office/drawing/2014/main" id="{E86D3AE0-39DF-44B3-9FAD-167366A4800A}"/>
                </a:ext>
              </a:extLst>
            </p:cNvPr>
            <p:cNvSpPr/>
            <p:nvPr/>
          </p:nvSpPr>
          <p:spPr>
            <a:xfrm>
              <a:off x="3081401" y="5326507"/>
              <a:ext cx="0" cy="24130"/>
            </a:xfrm>
            <a:custGeom>
              <a:avLst/>
              <a:gdLst/>
              <a:ahLst/>
              <a:cxnLst/>
              <a:rect l="l" t="t" r="r" b="b"/>
              <a:pathLst>
                <a:path h="24129">
                  <a:moveTo>
                    <a:pt x="0" y="0"/>
                  </a:moveTo>
                  <a:lnTo>
                    <a:pt x="0" y="23749"/>
                  </a:lnTo>
                </a:path>
              </a:pathLst>
            </a:custGeom>
            <a:ln w="952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48" name="object 417">
              <a:extLst>
                <a:ext uri="{FF2B5EF4-FFF2-40B4-BE49-F238E27FC236}">
                  <a16:creationId xmlns:a16="http://schemas.microsoft.com/office/drawing/2014/main" id="{FC0E9D4F-C88A-4A6C-A03F-5448016DF720}"/>
                </a:ext>
              </a:extLst>
            </p:cNvPr>
            <p:cNvSpPr/>
            <p:nvPr/>
          </p:nvSpPr>
          <p:spPr>
            <a:xfrm>
              <a:off x="3082417" y="5313426"/>
              <a:ext cx="202565" cy="43180"/>
            </a:xfrm>
            <a:custGeom>
              <a:avLst/>
              <a:gdLst/>
              <a:ahLst/>
              <a:cxnLst/>
              <a:rect l="l" t="t" r="r" b="b"/>
              <a:pathLst>
                <a:path w="202564" h="43179">
                  <a:moveTo>
                    <a:pt x="42290" y="0"/>
                  </a:moveTo>
                  <a:lnTo>
                    <a:pt x="24002" y="8255"/>
                  </a:lnTo>
                  <a:lnTo>
                    <a:pt x="1143" y="10668"/>
                  </a:lnTo>
                  <a:lnTo>
                    <a:pt x="0" y="35687"/>
                  </a:lnTo>
                  <a:lnTo>
                    <a:pt x="13715" y="39243"/>
                  </a:lnTo>
                  <a:lnTo>
                    <a:pt x="35432" y="42799"/>
                  </a:lnTo>
                  <a:lnTo>
                    <a:pt x="68580" y="42799"/>
                  </a:lnTo>
                  <a:lnTo>
                    <a:pt x="106171" y="36830"/>
                  </a:lnTo>
                  <a:lnTo>
                    <a:pt x="138175" y="32131"/>
                  </a:lnTo>
                  <a:lnTo>
                    <a:pt x="167894" y="32131"/>
                  </a:lnTo>
                  <a:lnTo>
                    <a:pt x="188468" y="29718"/>
                  </a:lnTo>
                  <a:lnTo>
                    <a:pt x="202183" y="24892"/>
                  </a:lnTo>
                  <a:lnTo>
                    <a:pt x="189610" y="22606"/>
                  </a:lnTo>
                  <a:lnTo>
                    <a:pt x="167894" y="19050"/>
                  </a:lnTo>
                  <a:lnTo>
                    <a:pt x="140462" y="11811"/>
                  </a:lnTo>
                  <a:lnTo>
                    <a:pt x="116458" y="10668"/>
                  </a:lnTo>
                  <a:lnTo>
                    <a:pt x="89153" y="1143"/>
                  </a:lnTo>
                  <a:lnTo>
                    <a:pt x="58293" y="1143"/>
                  </a:lnTo>
                  <a:lnTo>
                    <a:pt x="42290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49" name="object 418">
              <a:extLst>
                <a:ext uri="{FF2B5EF4-FFF2-40B4-BE49-F238E27FC236}">
                  <a16:creationId xmlns:a16="http://schemas.microsoft.com/office/drawing/2014/main" id="{F8B455E7-D3EB-41ED-8F41-D6C4CD23D70B}"/>
                </a:ext>
              </a:extLst>
            </p:cNvPr>
            <p:cNvSpPr/>
            <p:nvPr/>
          </p:nvSpPr>
          <p:spPr>
            <a:xfrm>
              <a:off x="3082417" y="5313426"/>
              <a:ext cx="202565" cy="43180"/>
            </a:xfrm>
            <a:custGeom>
              <a:avLst/>
              <a:gdLst/>
              <a:ahLst/>
              <a:cxnLst/>
              <a:rect l="l" t="t" r="r" b="b"/>
              <a:pathLst>
                <a:path w="202564" h="43179">
                  <a:moveTo>
                    <a:pt x="1143" y="10668"/>
                  </a:moveTo>
                  <a:lnTo>
                    <a:pt x="24002" y="8255"/>
                  </a:lnTo>
                  <a:lnTo>
                    <a:pt x="42290" y="0"/>
                  </a:lnTo>
                  <a:lnTo>
                    <a:pt x="58293" y="1143"/>
                  </a:lnTo>
                  <a:lnTo>
                    <a:pt x="89153" y="1143"/>
                  </a:lnTo>
                  <a:lnTo>
                    <a:pt x="116458" y="10668"/>
                  </a:lnTo>
                  <a:lnTo>
                    <a:pt x="140462" y="11811"/>
                  </a:lnTo>
                  <a:lnTo>
                    <a:pt x="167894" y="19050"/>
                  </a:lnTo>
                  <a:lnTo>
                    <a:pt x="189610" y="22606"/>
                  </a:lnTo>
                  <a:lnTo>
                    <a:pt x="202183" y="24892"/>
                  </a:lnTo>
                  <a:lnTo>
                    <a:pt x="188468" y="29718"/>
                  </a:lnTo>
                  <a:lnTo>
                    <a:pt x="167894" y="32131"/>
                  </a:lnTo>
                  <a:lnTo>
                    <a:pt x="138175" y="32131"/>
                  </a:lnTo>
                  <a:lnTo>
                    <a:pt x="106171" y="36830"/>
                  </a:lnTo>
                  <a:lnTo>
                    <a:pt x="68580" y="42799"/>
                  </a:lnTo>
                  <a:lnTo>
                    <a:pt x="35432" y="42799"/>
                  </a:lnTo>
                  <a:lnTo>
                    <a:pt x="13715" y="39243"/>
                  </a:lnTo>
                  <a:lnTo>
                    <a:pt x="0" y="35687"/>
                  </a:lnTo>
                </a:path>
              </a:pathLst>
            </a:custGeom>
            <a:ln w="317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50" name="object 419">
              <a:extLst>
                <a:ext uri="{FF2B5EF4-FFF2-40B4-BE49-F238E27FC236}">
                  <a16:creationId xmlns:a16="http://schemas.microsoft.com/office/drawing/2014/main" id="{D8FBCF36-3FFC-455C-B1CB-76B764136E99}"/>
                </a:ext>
              </a:extLst>
            </p:cNvPr>
            <p:cNvSpPr/>
            <p:nvPr/>
          </p:nvSpPr>
          <p:spPr>
            <a:xfrm>
              <a:off x="3184525" y="5388610"/>
              <a:ext cx="98425" cy="58419"/>
            </a:xfrm>
            <a:custGeom>
              <a:avLst/>
              <a:gdLst/>
              <a:ahLst/>
              <a:cxnLst/>
              <a:rect l="l" t="t" r="r" b="b"/>
              <a:pathLst>
                <a:path w="98425" h="58420">
                  <a:moveTo>
                    <a:pt x="44450" y="0"/>
                  </a:moveTo>
                  <a:lnTo>
                    <a:pt x="7874" y="13080"/>
                  </a:lnTo>
                  <a:lnTo>
                    <a:pt x="7366" y="19811"/>
                  </a:lnTo>
                  <a:lnTo>
                    <a:pt x="5333" y="24637"/>
                  </a:lnTo>
                  <a:lnTo>
                    <a:pt x="3175" y="29463"/>
                  </a:lnTo>
                  <a:lnTo>
                    <a:pt x="0" y="32130"/>
                  </a:lnTo>
                  <a:lnTo>
                    <a:pt x="1016" y="41655"/>
                  </a:lnTo>
                  <a:lnTo>
                    <a:pt x="3175" y="51307"/>
                  </a:lnTo>
                  <a:lnTo>
                    <a:pt x="12700" y="56768"/>
                  </a:lnTo>
                  <a:lnTo>
                    <a:pt x="20574" y="53339"/>
                  </a:lnTo>
                  <a:lnTo>
                    <a:pt x="29082" y="53339"/>
                  </a:lnTo>
                  <a:lnTo>
                    <a:pt x="35940" y="53568"/>
                  </a:lnTo>
                  <a:lnTo>
                    <a:pt x="66167" y="56006"/>
                  </a:lnTo>
                  <a:lnTo>
                    <a:pt x="73025" y="58165"/>
                  </a:lnTo>
                  <a:lnTo>
                    <a:pt x="85725" y="56768"/>
                  </a:lnTo>
                  <a:lnTo>
                    <a:pt x="93090" y="53339"/>
                  </a:lnTo>
                  <a:lnTo>
                    <a:pt x="98425" y="45084"/>
                  </a:lnTo>
                  <a:lnTo>
                    <a:pt x="96265" y="36194"/>
                  </a:lnTo>
                  <a:lnTo>
                    <a:pt x="92075" y="29463"/>
                  </a:lnTo>
                  <a:lnTo>
                    <a:pt x="85725" y="28701"/>
                  </a:lnTo>
                  <a:lnTo>
                    <a:pt x="77215" y="26034"/>
                  </a:lnTo>
                  <a:lnTo>
                    <a:pt x="51307" y="761"/>
                  </a:lnTo>
                  <a:lnTo>
                    <a:pt x="44450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51" name="object 420">
              <a:extLst>
                <a:ext uri="{FF2B5EF4-FFF2-40B4-BE49-F238E27FC236}">
                  <a16:creationId xmlns:a16="http://schemas.microsoft.com/office/drawing/2014/main" id="{B053DA8F-D2E4-4F17-ABB4-9526E852147F}"/>
                </a:ext>
              </a:extLst>
            </p:cNvPr>
            <p:cNvSpPr/>
            <p:nvPr/>
          </p:nvSpPr>
          <p:spPr>
            <a:xfrm>
              <a:off x="3184525" y="5388610"/>
              <a:ext cx="98425" cy="58419"/>
            </a:xfrm>
            <a:custGeom>
              <a:avLst/>
              <a:gdLst/>
              <a:ahLst/>
              <a:cxnLst/>
              <a:rect l="l" t="t" r="r" b="b"/>
              <a:pathLst>
                <a:path w="98425" h="58420">
                  <a:moveTo>
                    <a:pt x="5333" y="24637"/>
                  </a:moveTo>
                  <a:lnTo>
                    <a:pt x="7366" y="19811"/>
                  </a:lnTo>
                  <a:lnTo>
                    <a:pt x="7874" y="13080"/>
                  </a:lnTo>
                  <a:lnTo>
                    <a:pt x="14224" y="8889"/>
                  </a:lnTo>
                  <a:lnTo>
                    <a:pt x="20661" y="5697"/>
                  </a:lnTo>
                  <a:lnTo>
                    <a:pt x="29146" y="2682"/>
                  </a:lnTo>
                  <a:lnTo>
                    <a:pt x="37726" y="549"/>
                  </a:lnTo>
                  <a:lnTo>
                    <a:pt x="44450" y="0"/>
                  </a:lnTo>
                  <a:lnTo>
                    <a:pt x="51307" y="761"/>
                  </a:lnTo>
                  <a:lnTo>
                    <a:pt x="51816" y="10921"/>
                  </a:lnTo>
                  <a:lnTo>
                    <a:pt x="55499" y="15112"/>
                  </a:lnTo>
                  <a:lnTo>
                    <a:pt x="59308" y="19176"/>
                  </a:lnTo>
                  <a:lnTo>
                    <a:pt x="62992" y="22605"/>
                  </a:lnTo>
                  <a:lnTo>
                    <a:pt x="67183" y="24637"/>
                  </a:lnTo>
                  <a:lnTo>
                    <a:pt x="71374" y="26669"/>
                  </a:lnTo>
                  <a:lnTo>
                    <a:pt x="77215" y="26034"/>
                  </a:lnTo>
                  <a:lnTo>
                    <a:pt x="81534" y="27304"/>
                  </a:lnTo>
                  <a:lnTo>
                    <a:pt x="85725" y="28701"/>
                  </a:lnTo>
                  <a:lnTo>
                    <a:pt x="92075" y="29463"/>
                  </a:lnTo>
                  <a:lnTo>
                    <a:pt x="94234" y="32892"/>
                  </a:lnTo>
                  <a:lnTo>
                    <a:pt x="96265" y="36194"/>
                  </a:lnTo>
                  <a:lnTo>
                    <a:pt x="98425" y="45084"/>
                  </a:lnTo>
                  <a:lnTo>
                    <a:pt x="95758" y="49275"/>
                  </a:lnTo>
                  <a:lnTo>
                    <a:pt x="93090" y="53339"/>
                  </a:lnTo>
                  <a:lnTo>
                    <a:pt x="85725" y="56768"/>
                  </a:lnTo>
                  <a:lnTo>
                    <a:pt x="79375" y="57403"/>
                  </a:lnTo>
                  <a:lnTo>
                    <a:pt x="73025" y="58165"/>
                  </a:lnTo>
                  <a:lnTo>
                    <a:pt x="66167" y="56006"/>
                  </a:lnTo>
                  <a:lnTo>
                    <a:pt x="57657" y="55371"/>
                  </a:lnTo>
                  <a:lnTo>
                    <a:pt x="50800" y="54786"/>
                  </a:lnTo>
                  <a:lnTo>
                    <a:pt x="43370" y="54117"/>
                  </a:lnTo>
                  <a:lnTo>
                    <a:pt x="35940" y="53568"/>
                  </a:lnTo>
                  <a:lnTo>
                    <a:pt x="29082" y="53339"/>
                  </a:lnTo>
                  <a:lnTo>
                    <a:pt x="20574" y="53339"/>
                  </a:lnTo>
                  <a:lnTo>
                    <a:pt x="12700" y="56768"/>
                  </a:lnTo>
                  <a:lnTo>
                    <a:pt x="7874" y="53974"/>
                  </a:lnTo>
                  <a:lnTo>
                    <a:pt x="3175" y="51307"/>
                  </a:lnTo>
                  <a:lnTo>
                    <a:pt x="1016" y="41655"/>
                  </a:lnTo>
                  <a:lnTo>
                    <a:pt x="507" y="36956"/>
                  </a:lnTo>
                  <a:lnTo>
                    <a:pt x="0" y="32130"/>
                  </a:lnTo>
                  <a:lnTo>
                    <a:pt x="3175" y="29463"/>
                  </a:lnTo>
                  <a:lnTo>
                    <a:pt x="5333" y="24637"/>
                  </a:lnTo>
                  <a:close/>
                </a:path>
              </a:pathLst>
            </a:custGeom>
            <a:ln w="317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452" name="object 421">
            <a:extLst>
              <a:ext uri="{FF2B5EF4-FFF2-40B4-BE49-F238E27FC236}">
                <a16:creationId xmlns:a16="http://schemas.microsoft.com/office/drawing/2014/main" id="{C4236495-0118-4550-9414-4B58B3BB5300}"/>
              </a:ext>
            </a:extLst>
          </p:cNvPr>
          <p:cNvSpPr txBox="1"/>
          <p:nvPr/>
        </p:nvSpPr>
        <p:spPr>
          <a:xfrm>
            <a:off x="3270629" y="5297789"/>
            <a:ext cx="270512" cy="18017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Times New Roman"/>
                <a:cs typeface="Times New Roman"/>
              </a:rPr>
              <a:t>Barrage</a:t>
            </a:r>
          </a:p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Times New Roman"/>
                <a:cs typeface="Times New Roman"/>
              </a:rPr>
              <a:t>Lac</a:t>
            </a:r>
            <a:endParaRPr lang="fr-FR" sz="500" dirty="0">
              <a:latin typeface="Times New Roman"/>
              <a:cs typeface="Times New Roman"/>
            </a:endParaRPr>
          </a:p>
        </p:txBody>
      </p:sp>
      <p:sp>
        <p:nvSpPr>
          <p:cNvPr id="453" name="object 422">
            <a:extLst>
              <a:ext uri="{FF2B5EF4-FFF2-40B4-BE49-F238E27FC236}">
                <a16:creationId xmlns:a16="http://schemas.microsoft.com/office/drawing/2014/main" id="{633421E9-03C2-4986-827B-3B8813005A08}"/>
              </a:ext>
            </a:extLst>
          </p:cNvPr>
          <p:cNvSpPr/>
          <p:nvPr/>
        </p:nvSpPr>
        <p:spPr>
          <a:xfrm>
            <a:off x="1551050" y="6573837"/>
            <a:ext cx="1906905" cy="50800"/>
          </a:xfrm>
          <a:custGeom>
            <a:avLst/>
            <a:gdLst/>
            <a:ahLst/>
            <a:cxnLst/>
            <a:rect l="l" t="t" r="r" b="b"/>
            <a:pathLst>
              <a:path w="1906904" h="50800">
                <a:moveTo>
                  <a:pt x="41275" y="0"/>
                </a:moveTo>
                <a:lnTo>
                  <a:pt x="41275" y="50800"/>
                </a:lnTo>
              </a:path>
              <a:path w="1906904" h="50800">
                <a:moveTo>
                  <a:pt x="947674" y="0"/>
                </a:moveTo>
                <a:lnTo>
                  <a:pt x="947674" y="50800"/>
                </a:lnTo>
              </a:path>
              <a:path w="1906904" h="50800">
                <a:moveTo>
                  <a:pt x="1854200" y="0"/>
                </a:moveTo>
                <a:lnTo>
                  <a:pt x="1854200" y="50800"/>
                </a:lnTo>
              </a:path>
              <a:path w="1906904" h="50800">
                <a:moveTo>
                  <a:pt x="0" y="25400"/>
                </a:moveTo>
                <a:lnTo>
                  <a:pt x="1906524" y="254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454" name="object 423">
            <a:extLst>
              <a:ext uri="{FF2B5EF4-FFF2-40B4-BE49-F238E27FC236}">
                <a16:creationId xmlns:a16="http://schemas.microsoft.com/office/drawing/2014/main" id="{E3F331C2-64A5-46D3-9B87-89A155020635}"/>
              </a:ext>
            </a:extLst>
          </p:cNvPr>
          <p:cNvSpPr txBox="1"/>
          <p:nvPr/>
        </p:nvSpPr>
        <p:spPr>
          <a:xfrm>
            <a:off x="1552194" y="6213604"/>
            <a:ext cx="327025" cy="357505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lang="fr-FR" sz="8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</a:t>
            </a:r>
            <a:r>
              <a:rPr lang="fr-FR" sz="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lang="fr-FR" sz="8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</a:t>
            </a:r>
            <a:r>
              <a:rPr lang="fr-FR" sz="8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lang="fr-FR" sz="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ni</a:t>
            </a:r>
            <a:endParaRPr lang="fr-FR" sz="800" dirty="0">
              <a:latin typeface="Times New Roman"/>
              <a:cs typeface="Times New Roman"/>
            </a:endParaRPr>
          </a:p>
          <a:p>
            <a:pPr marL="20320">
              <a:lnSpc>
                <a:spcPct val="100000"/>
              </a:lnSpc>
              <a:spcBef>
                <a:spcPts val="400"/>
              </a:spcBef>
            </a:pPr>
            <a:r>
              <a:rPr lang="fr-FR" sz="600" dirty="0">
                <a:latin typeface="Times New Roman"/>
                <a:cs typeface="Times New Roman"/>
              </a:rPr>
              <a:t>0</a:t>
            </a:r>
          </a:p>
        </p:txBody>
      </p:sp>
      <p:sp>
        <p:nvSpPr>
          <p:cNvPr id="455" name="object 424">
            <a:extLst>
              <a:ext uri="{FF2B5EF4-FFF2-40B4-BE49-F238E27FC236}">
                <a16:creationId xmlns:a16="http://schemas.microsoft.com/office/drawing/2014/main" id="{75F89672-A5AE-422F-89AB-9BFBB927CA11}"/>
              </a:ext>
            </a:extLst>
          </p:cNvPr>
          <p:cNvSpPr txBox="1"/>
          <p:nvPr/>
        </p:nvSpPr>
        <p:spPr>
          <a:xfrm>
            <a:off x="2406523" y="6454241"/>
            <a:ext cx="217804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600" dirty="0">
                <a:latin typeface="Times New Roman"/>
                <a:cs typeface="Times New Roman"/>
              </a:rPr>
              <a:t>50</a:t>
            </a:r>
            <a:r>
              <a:rPr lang="fr-FR" sz="600" spc="-70" dirty="0">
                <a:latin typeface="Times New Roman"/>
                <a:cs typeface="Times New Roman"/>
              </a:rPr>
              <a:t> </a:t>
            </a:r>
            <a:r>
              <a:rPr lang="fr-FR" sz="600" dirty="0">
                <a:latin typeface="Times New Roman"/>
                <a:cs typeface="Times New Roman"/>
              </a:rPr>
              <a:t>km</a:t>
            </a:r>
          </a:p>
        </p:txBody>
      </p:sp>
      <p:sp>
        <p:nvSpPr>
          <p:cNvPr id="456" name="object 425">
            <a:extLst>
              <a:ext uri="{FF2B5EF4-FFF2-40B4-BE49-F238E27FC236}">
                <a16:creationId xmlns:a16="http://schemas.microsoft.com/office/drawing/2014/main" id="{5B6DF29D-1AD7-4503-8552-038E48FE7D5F}"/>
              </a:ext>
            </a:extLst>
          </p:cNvPr>
          <p:cNvSpPr txBox="1"/>
          <p:nvPr/>
        </p:nvSpPr>
        <p:spPr>
          <a:xfrm>
            <a:off x="3279775" y="6454241"/>
            <a:ext cx="255904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600" dirty="0">
                <a:latin typeface="Times New Roman"/>
                <a:cs typeface="Times New Roman"/>
              </a:rPr>
              <a:t>100</a:t>
            </a:r>
            <a:r>
              <a:rPr lang="fr-FR" sz="600" spc="-70" dirty="0">
                <a:latin typeface="Times New Roman"/>
                <a:cs typeface="Times New Roman"/>
              </a:rPr>
              <a:t> </a:t>
            </a:r>
            <a:r>
              <a:rPr lang="fr-FR" sz="600" dirty="0">
                <a:latin typeface="Times New Roman"/>
                <a:cs typeface="Times New Roman"/>
              </a:rPr>
              <a:t>km</a:t>
            </a:r>
          </a:p>
        </p:txBody>
      </p:sp>
      <p:sp>
        <p:nvSpPr>
          <p:cNvPr id="457" name="object 393">
            <a:extLst>
              <a:ext uri="{FF2B5EF4-FFF2-40B4-BE49-F238E27FC236}">
                <a16:creationId xmlns:a16="http://schemas.microsoft.com/office/drawing/2014/main" id="{2B43686F-A7D2-43E5-8D30-5E71E75821AE}"/>
              </a:ext>
            </a:extLst>
          </p:cNvPr>
          <p:cNvSpPr txBox="1"/>
          <p:nvPr/>
        </p:nvSpPr>
        <p:spPr>
          <a:xfrm>
            <a:off x="1567656" y="6028649"/>
            <a:ext cx="81661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05"/>
              </a:spcBef>
              <a:tabLst>
                <a:tab pos="212725" algn="l"/>
              </a:tabLst>
            </a:pPr>
            <a:r>
              <a:rPr lang="fr-FR" sz="500" u="dash" dirty="0">
                <a:uFill>
                  <a:solidFill>
                    <a:srgbClr val="BADFE2"/>
                  </a:solidFill>
                </a:uFill>
                <a:latin typeface="Arial"/>
                <a:cs typeface="Arial"/>
              </a:rPr>
              <a:t> 	Frontière p</a:t>
            </a:r>
            <a:r>
              <a:rPr lang="fr-FR" sz="500" dirty="0">
                <a:latin typeface="Arial"/>
                <a:cs typeface="Arial"/>
              </a:rPr>
              <a:t>rovinciale</a:t>
            </a:r>
          </a:p>
        </p:txBody>
      </p:sp>
      <p:sp>
        <p:nvSpPr>
          <p:cNvPr id="458" name="object 393">
            <a:extLst>
              <a:ext uri="{FF2B5EF4-FFF2-40B4-BE49-F238E27FC236}">
                <a16:creationId xmlns:a16="http://schemas.microsoft.com/office/drawing/2014/main" id="{A0C5D974-4077-486E-8386-5BE9E69E5698}"/>
              </a:ext>
            </a:extLst>
          </p:cNvPr>
          <p:cNvSpPr txBox="1"/>
          <p:nvPr/>
        </p:nvSpPr>
        <p:spPr>
          <a:xfrm>
            <a:off x="1552162" y="6139068"/>
            <a:ext cx="816610" cy="1545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080"/>
              </a:lnSpc>
            </a:pPr>
            <a:r>
              <a:rPr lang="fr-FR" sz="1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Galasi</a:t>
            </a:r>
            <a:r>
              <a:rPr lang="fr-FR" sz="1000" b="1" spc="160" dirty="0">
                <a:latin typeface="Times New Roman"/>
                <a:cs typeface="Times New Roman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Capitale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59" name="object 393">
            <a:extLst>
              <a:ext uri="{FF2B5EF4-FFF2-40B4-BE49-F238E27FC236}">
                <a16:creationId xmlns:a16="http://schemas.microsoft.com/office/drawing/2014/main" id="{32770928-59F2-41C4-9300-A0D8FF3E3358}"/>
              </a:ext>
            </a:extLst>
          </p:cNvPr>
          <p:cNvSpPr txBox="1"/>
          <p:nvPr/>
        </p:nvSpPr>
        <p:spPr>
          <a:xfrm>
            <a:off x="1757394" y="5938239"/>
            <a:ext cx="81661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05"/>
              </a:spcBef>
              <a:tabLst>
                <a:tab pos="212725" algn="l"/>
              </a:tabLst>
            </a:pPr>
            <a:r>
              <a:rPr lang="fr-FR" sz="500" spc="-5" dirty="0">
                <a:latin typeface="Arial"/>
                <a:cs typeface="Arial"/>
              </a:rPr>
              <a:t>Frontière internationale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60" name="object 407">
            <a:extLst>
              <a:ext uri="{FF2B5EF4-FFF2-40B4-BE49-F238E27FC236}">
                <a16:creationId xmlns:a16="http://schemas.microsoft.com/office/drawing/2014/main" id="{9EBACFE5-261E-4E56-BE11-3639D64ED0DE}"/>
              </a:ext>
            </a:extLst>
          </p:cNvPr>
          <p:cNvSpPr txBox="1"/>
          <p:nvPr/>
        </p:nvSpPr>
        <p:spPr>
          <a:xfrm>
            <a:off x="2443957" y="5715231"/>
            <a:ext cx="1109028" cy="126317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lang="fr-FR" sz="500" dirty="0">
                <a:latin typeface="Arial"/>
                <a:cs typeface="Arial"/>
              </a:rPr>
              <a:t>&lt;</a:t>
            </a:r>
            <a:r>
              <a:rPr lang="fr-FR" sz="500" spc="-2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10 000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61" name="object 407">
            <a:extLst>
              <a:ext uri="{FF2B5EF4-FFF2-40B4-BE49-F238E27FC236}">
                <a16:creationId xmlns:a16="http://schemas.microsoft.com/office/drawing/2014/main" id="{3BC333C5-0E3B-4C36-B1DD-75A5CC4B7967}"/>
              </a:ext>
            </a:extLst>
          </p:cNvPr>
          <p:cNvSpPr txBox="1"/>
          <p:nvPr/>
        </p:nvSpPr>
        <p:spPr>
          <a:xfrm>
            <a:off x="2449598" y="5882184"/>
            <a:ext cx="425911" cy="203261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290"/>
              </a:spcBef>
              <a:tabLst>
                <a:tab pos="328295" algn="l"/>
              </a:tabLst>
            </a:pPr>
            <a:r>
              <a:rPr lang="fr-FR" sz="500" u="sng" dirty="0">
                <a:uFill>
                  <a:solidFill>
                    <a:srgbClr val="FF9900"/>
                  </a:solidFill>
                </a:uFill>
                <a:latin typeface="Arial"/>
                <a:cs typeface="Arial"/>
              </a:rPr>
              <a:t> 	</a:t>
            </a:r>
            <a:endParaRPr lang="fr-FR" sz="500" dirty="0">
              <a:latin typeface="Arial"/>
              <a:cs typeface="Arial"/>
            </a:endParaRPr>
          </a:p>
          <a:p>
            <a:pPr marL="361950" marR="5080" indent="-282575">
              <a:lnSpc>
                <a:spcPts val="590"/>
              </a:lnSpc>
              <a:spcBef>
                <a:spcPts val="40"/>
              </a:spcBef>
              <a:tabLst>
                <a:tab pos="328295" algn="l"/>
              </a:tabLst>
            </a:pPr>
            <a:r>
              <a:rPr sz="500" u="dash" dirty="0">
                <a:uFill>
                  <a:solidFill>
                    <a:srgbClr val="FF9900"/>
                  </a:solidFill>
                </a:uFill>
                <a:latin typeface="Arial"/>
                <a:cs typeface="Arial"/>
              </a:rPr>
              <a:t> 	</a:t>
            </a:r>
            <a:r>
              <a:rPr sz="500" dirty="0">
                <a:latin typeface="Arial"/>
                <a:cs typeface="Arial"/>
              </a:rPr>
              <a:t> </a:t>
            </a:r>
            <a:r>
              <a:rPr sz="500" spc="-20" dirty="0">
                <a:latin typeface="Arial"/>
                <a:cs typeface="Arial"/>
              </a:rPr>
              <a:t> </a:t>
            </a:r>
            <a:endParaRPr sz="500" dirty="0">
              <a:latin typeface="Arial"/>
              <a:cs typeface="Arial"/>
            </a:endParaRPr>
          </a:p>
        </p:txBody>
      </p:sp>
      <p:sp>
        <p:nvSpPr>
          <p:cNvPr id="464" name="object 371">
            <a:extLst>
              <a:ext uri="{FF2B5EF4-FFF2-40B4-BE49-F238E27FC236}">
                <a16:creationId xmlns:a16="http://schemas.microsoft.com/office/drawing/2014/main" id="{57CEA117-0032-4997-9984-B62F3D3F5D0C}"/>
              </a:ext>
            </a:extLst>
          </p:cNvPr>
          <p:cNvSpPr txBox="1">
            <a:spLocks/>
          </p:cNvSpPr>
          <p:nvPr/>
        </p:nvSpPr>
        <p:spPr>
          <a:xfrm>
            <a:off x="6705600" y="13394"/>
            <a:ext cx="1905000" cy="382156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spcBef>
                <a:spcPts val="100"/>
              </a:spcBef>
            </a:pPr>
            <a:r>
              <a:rPr lang="fr-FR" sz="2400" kern="0" spc="-5" dirty="0">
                <a:solidFill>
                  <a:sysClr val="windowText" lastClr="000000"/>
                </a:solidFill>
              </a:rPr>
              <a:t>CAMPS DE PDI</a:t>
            </a:r>
            <a:endParaRPr lang="fr-FR" sz="2400" kern="0" spc="-25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Picture 439">
            <a:extLst>
              <a:ext uri="{FF2B5EF4-FFF2-40B4-BE49-F238E27FC236}">
                <a16:creationId xmlns:a16="http://schemas.microsoft.com/office/drawing/2014/main" id="{1EB3620D-733D-4414-9735-F4C1F9486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68"/>
            <a:ext cx="9144000" cy="6829064"/>
          </a:xfrm>
          <a:prstGeom prst="rect">
            <a:avLst/>
          </a:prstGeom>
        </p:spPr>
      </p:pic>
      <p:grpSp>
        <p:nvGrpSpPr>
          <p:cNvPr id="441" name="object 385">
            <a:extLst>
              <a:ext uri="{FF2B5EF4-FFF2-40B4-BE49-F238E27FC236}">
                <a16:creationId xmlns:a16="http://schemas.microsoft.com/office/drawing/2014/main" id="{94805AF0-5443-41DD-9F1B-CF287C4F6C4A}"/>
              </a:ext>
            </a:extLst>
          </p:cNvPr>
          <p:cNvGrpSpPr/>
          <p:nvPr/>
        </p:nvGrpSpPr>
        <p:grpSpPr>
          <a:xfrm>
            <a:off x="1503362" y="4864163"/>
            <a:ext cx="2033905" cy="1786255"/>
            <a:chOff x="1503362" y="4864163"/>
            <a:chExt cx="2033905" cy="1786255"/>
          </a:xfrm>
        </p:grpSpPr>
        <p:sp>
          <p:nvSpPr>
            <p:cNvPr id="442" name="object 386">
              <a:extLst>
                <a:ext uri="{FF2B5EF4-FFF2-40B4-BE49-F238E27FC236}">
                  <a16:creationId xmlns:a16="http://schemas.microsoft.com/office/drawing/2014/main" id="{FD2519E7-EA25-42DF-822D-0D6AB156F018}"/>
                </a:ext>
              </a:extLst>
            </p:cNvPr>
            <p:cNvSpPr/>
            <p:nvPr/>
          </p:nvSpPr>
          <p:spPr>
            <a:xfrm>
              <a:off x="1508125" y="4868926"/>
              <a:ext cx="2024380" cy="1776730"/>
            </a:xfrm>
            <a:custGeom>
              <a:avLst/>
              <a:gdLst/>
              <a:ahLst/>
              <a:cxnLst/>
              <a:rect l="l" t="t" r="r" b="b"/>
              <a:pathLst>
                <a:path w="2024379" h="1776729">
                  <a:moveTo>
                    <a:pt x="2024126" y="0"/>
                  </a:moveTo>
                  <a:lnTo>
                    <a:pt x="0" y="0"/>
                  </a:lnTo>
                  <a:lnTo>
                    <a:pt x="0" y="1776349"/>
                  </a:lnTo>
                  <a:lnTo>
                    <a:pt x="2024126" y="1776349"/>
                  </a:lnTo>
                  <a:lnTo>
                    <a:pt x="20241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43" name="object 387">
              <a:extLst>
                <a:ext uri="{FF2B5EF4-FFF2-40B4-BE49-F238E27FC236}">
                  <a16:creationId xmlns:a16="http://schemas.microsoft.com/office/drawing/2014/main" id="{7216D34D-FACC-4D34-80C6-EFDD857B2078}"/>
                </a:ext>
              </a:extLst>
            </p:cNvPr>
            <p:cNvSpPr/>
            <p:nvPr/>
          </p:nvSpPr>
          <p:spPr>
            <a:xfrm>
              <a:off x="1508125" y="4868926"/>
              <a:ext cx="2024380" cy="1776730"/>
            </a:xfrm>
            <a:custGeom>
              <a:avLst/>
              <a:gdLst/>
              <a:ahLst/>
              <a:cxnLst/>
              <a:rect l="l" t="t" r="r" b="b"/>
              <a:pathLst>
                <a:path w="2024379" h="1776729">
                  <a:moveTo>
                    <a:pt x="0" y="1776349"/>
                  </a:moveTo>
                  <a:lnTo>
                    <a:pt x="2024126" y="1776349"/>
                  </a:lnTo>
                  <a:lnTo>
                    <a:pt x="2024126" y="0"/>
                  </a:lnTo>
                  <a:lnTo>
                    <a:pt x="0" y="0"/>
                  </a:lnTo>
                  <a:lnTo>
                    <a:pt x="0" y="1776349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444" name="object 388">
            <a:extLst>
              <a:ext uri="{FF2B5EF4-FFF2-40B4-BE49-F238E27FC236}">
                <a16:creationId xmlns:a16="http://schemas.microsoft.com/office/drawing/2014/main" id="{8A35927E-8371-4466-9DE2-30D5CC8B97F4}"/>
              </a:ext>
            </a:extLst>
          </p:cNvPr>
          <p:cNvSpPr txBox="1"/>
          <p:nvPr/>
        </p:nvSpPr>
        <p:spPr>
          <a:xfrm>
            <a:off x="2103247" y="4861941"/>
            <a:ext cx="100774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400" b="1" spc="-5" dirty="0">
                <a:latin typeface="Times New Roman"/>
                <a:cs typeface="Times New Roman"/>
              </a:rPr>
              <a:t>Carana</a:t>
            </a:r>
            <a:endParaRPr lang="fr-FR" sz="2400" dirty="0">
              <a:latin typeface="Times New Roman"/>
              <a:cs typeface="Times New Roman"/>
            </a:endParaRPr>
          </a:p>
        </p:txBody>
      </p:sp>
      <p:graphicFrame>
        <p:nvGraphicFramePr>
          <p:cNvPr id="445" name="object 389">
            <a:extLst>
              <a:ext uri="{FF2B5EF4-FFF2-40B4-BE49-F238E27FC236}">
                <a16:creationId xmlns:a16="http://schemas.microsoft.com/office/drawing/2014/main" id="{1B89296D-1B16-4DBC-BC4B-9AAF503946B2}"/>
              </a:ext>
            </a:extLst>
          </p:cNvPr>
          <p:cNvGraphicFramePr>
            <a:graphicFrameLocks noGrp="1"/>
          </p:cNvGraphicFramePr>
          <p:nvPr/>
        </p:nvGraphicFramePr>
        <p:xfrm>
          <a:off x="1590738" y="5378450"/>
          <a:ext cx="109855" cy="5079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9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D1B9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7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C6AB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3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BD9E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53975">
                      <a:solidFill>
                        <a:srgbClr val="FFFFFF"/>
                      </a:solidFill>
                      <a:prstDash val="solid"/>
                    </a:lnT>
                    <a:solidFill>
                      <a:srgbClr val="B590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46" name="object 390">
            <a:extLst>
              <a:ext uri="{FF2B5EF4-FFF2-40B4-BE49-F238E27FC236}">
                <a16:creationId xmlns:a16="http://schemas.microsoft.com/office/drawing/2014/main" id="{20930855-8418-4051-B549-F4FA51E9626F}"/>
              </a:ext>
            </a:extLst>
          </p:cNvPr>
          <p:cNvSpPr txBox="1"/>
          <p:nvPr/>
        </p:nvSpPr>
        <p:spPr>
          <a:xfrm>
            <a:off x="1660017" y="5217414"/>
            <a:ext cx="445134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800" dirty="0">
                <a:latin typeface="Arial"/>
                <a:cs typeface="Arial"/>
              </a:rPr>
              <a:t>Altitude</a:t>
            </a:r>
          </a:p>
        </p:txBody>
      </p:sp>
      <p:sp>
        <p:nvSpPr>
          <p:cNvPr id="447" name="object 391">
            <a:extLst>
              <a:ext uri="{FF2B5EF4-FFF2-40B4-BE49-F238E27FC236}">
                <a16:creationId xmlns:a16="http://schemas.microsoft.com/office/drawing/2014/main" id="{1E5F1AF7-129B-453F-8D3F-8D1792007287}"/>
              </a:ext>
            </a:extLst>
          </p:cNvPr>
          <p:cNvSpPr txBox="1"/>
          <p:nvPr/>
        </p:nvSpPr>
        <p:spPr>
          <a:xfrm>
            <a:off x="1755394" y="5326100"/>
            <a:ext cx="427990" cy="581025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lang="fr-FR" sz="500" dirty="0">
                <a:latin typeface="Arial"/>
                <a:cs typeface="Arial"/>
              </a:rPr>
              <a:t>0 à </a:t>
            </a:r>
            <a:r>
              <a:rPr lang="fr-FR" sz="500" spc="-5" dirty="0">
                <a:latin typeface="Arial"/>
                <a:cs typeface="Arial"/>
              </a:rPr>
              <a:t>200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200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400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400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600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600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11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800 </a:t>
            </a:r>
            <a:r>
              <a:rPr lang="fr-FR" sz="500" dirty="0">
                <a:latin typeface="Arial"/>
                <a:cs typeface="Arial"/>
              </a:rPr>
              <a:t>m</a:t>
            </a: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fr-FR" sz="500" spc="-5" dirty="0">
                <a:latin typeface="Arial"/>
                <a:cs typeface="Arial"/>
              </a:rPr>
              <a:t>800 </a:t>
            </a:r>
            <a:r>
              <a:rPr lang="fr-FR" sz="500" dirty="0">
                <a:latin typeface="Arial"/>
                <a:cs typeface="Arial"/>
              </a:rPr>
              <a:t>à </a:t>
            </a:r>
            <a:r>
              <a:rPr lang="fr-FR" sz="500" spc="-5" dirty="0">
                <a:latin typeface="Arial"/>
                <a:cs typeface="Arial"/>
              </a:rPr>
              <a:t>1000 </a:t>
            </a:r>
            <a:r>
              <a:rPr lang="fr-FR" sz="500" spc="-95" dirty="0">
                <a:latin typeface="Arial"/>
                <a:cs typeface="Arial"/>
              </a:rPr>
              <a:t> </a:t>
            </a:r>
            <a:r>
              <a:rPr lang="fr-FR" sz="500" dirty="0">
                <a:latin typeface="Arial"/>
                <a:cs typeface="Arial"/>
              </a:rPr>
              <a:t>m</a:t>
            </a:r>
          </a:p>
        </p:txBody>
      </p:sp>
      <p:sp>
        <p:nvSpPr>
          <p:cNvPr id="448" name="object 392">
            <a:extLst>
              <a:ext uri="{FF2B5EF4-FFF2-40B4-BE49-F238E27FC236}">
                <a16:creationId xmlns:a16="http://schemas.microsoft.com/office/drawing/2014/main" id="{51195043-B789-4DBC-A36D-2AF938F35FA6}"/>
              </a:ext>
            </a:extLst>
          </p:cNvPr>
          <p:cNvSpPr/>
          <p:nvPr/>
        </p:nvSpPr>
        <p:spPr>
          <a:xfrm>
            <a:off x="1589150" y="6005512"/>
            <a:ext cx="167005" cy="0"/>
          </a:xfrm>
          <a:custGeom>
            <a:avLst/>
            <a:gdLst/>
            <a:ahLst/>
            <a:cxnLst/>
            <a:rect l="l" t="t" r="r" b="b"/>
            <a:pathLst>
              <a:path w="167005">
                <a:moveTo>
                  <a:pt x="0" y="0"/>
                </a:moveTo>
                <a:lnTo>
                  <a:pt x="166624" y="0"/>
                </a:lnTo>
              </a:path>
            </a:pathLst>
          </a:custGeom>
          <a:ln w="12700">
            <a:solidFill>
              <a:srgbClr val="BADFE2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449" name="object 394">
            <a:extLst>
              <a:ext uri="{FF2B5EF4-FFF2-40B4-BE49-F238E27FC236}">
                <a16:creationId xmlns:a16="http://schemas.microsoft.com/office/drawing/2014/main" id="{3C468B07-4FDE-4075-950C-243464B6791B}"/>
              </a:ext>
            </a:extLst>
          </p:cNvPr>
          <p:cNvSpPr txBox="1"/>
          <p:nvPr/>
        </p:nvSpPr>
        <p:spPr>
          <a:xfrm>
            <a:off x="1950847" y="6303365"/>
            <a:ext cx="624458" cy="897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500" spc="-5" dirty="0">
                <a:latin typeface="Arial"/>
                <a:cs typeface="Arial"/>
              </a:rPr>
              <a:t>Capitale provinciale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50" name="object 395">
            <a:extLst>
              <a:ext uri="{FF2B5EF4-FFF2-40B4-BE49-F238E27FC236}">
                <a16:creationId xmlns:a16="http://schemas.microsoft.com/office/drawing/2014/main" id="{FDF79A86-A9F2-4C73-B1F2-7323C1D25324}"/>
              </a:ext>
            </a:extLst>
          </p:cNvPr>
          <p:cNvSpPr txBox="1"/>
          <p:nvPr/>
        </p:nvSpPr>
        <p:spPr>
          <a:xfrm>
            <a:off x="2450719" y="5307838"/>
            <a:ext cx="469834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4135" indent="-52069">
              <a:lnSpc>
                <a:spcPct val="100000"/>
              </a:lnSpc>
              <a:spcBef>
                <a:spcPts val="105"/>
              </a:spcBef>
              <a:buSzPct val="80000"/>
              <a:buFont typeface="Wingdings"/>
              <a:buChar char=""/>
              <a:tabLst>
                <a:tab pos="64769" algn="l"/>
              </a:tabLst>
            </a:pPr>
            <a:r>
              <a:rPr lang="fr-FR" sz="500" spc="-5" dirty="0">
                <a:latin typeface="Arial"/>
                <a:cs typeface="Arial"/>
              </a:rPr>
              <a:t>1 </a:t>
            </a:r>
            <a:r>
              <a:rPr lang="fr-FR" sz="500" spc="10" dirty="0">
                <a:latin typeface="Arial"/>
                <a:cs typeface="Arial"/>
              </a:rPr>
              <a:t>m</a:t>
            </a:r>
            <a:r>
              <a:rPr lang="fr-FR" sz="500" spc="5" dirty="0">
                <a:latin typeface="Arial"/>
                <a:cs typeface="Arial"/>
              </a:rPr>
              <a:t>il</a:t>
            </a:r>
            <a:r>
              <a:rPr lang="fr-FR" sz="500" spc="-5" dirty="0">
                <a:latin typeface="Arial"/>
                <a:cs typeface="Arial"/>
              </a:rPr>
              <a:t>l</a:t>
            </a:r>
            <a:r>
              <a:rPr lang="fr-FR" sz="500" spc="5" dirty="0">
                <a:latin typeface="Arial"/>
                <a:cs typeface="Arial"/>
              </a:rPr>
              <a:t>i</a:t>
            </a:r>
            <a:r>
              <a:rPr lang="fr-FR" sz="500" spc="-5" dirty="0">
                <a:latin typeface="Arial"/>
                <a:cs typeface="Arial"/>
              </a:rPr>
              <a:t>o</a:t>
            </a:r>
            <a:r>
              <a:rPr lang="fr-FR" sz="500" dirty="0">
                <a:latin typeface="Arial"/>
                <a:cs typeface="Arial"/>
              </a:rPr>
              <a:t>n</a:t>
            </a:r>
          </a:p>
        </p:txBody>
      </p:sp>
      <p:sp>
        <p:nvSpPr>
          <p:cNvPr id="451" name="object 396">
            <a:extLst>
              <a:ext uri="{FF2B5EF4-FFF2-40B4-BE49-F238E27FC236}">
                <a16:creationId xmlns:a16="http://schemas.microsoft.com/office/drawing/2014/main" id="{837F8E94-7499-4512-BAA9-E841F9EA1C32}"/>
              </a:ext>
            </a:extLst>
          </p:cNvPr>
          <p:cNvSpPr txBox="1"/>
          <p:nvPr/>
        </p:nvSpPr>
        <p:spPr>
          <a:xfrm>
            <a:off x="2450719" y="5460238"/>
            <a:ext cx="62230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Arial"/>
                <a:cs typeface="Arial"/>
              </a:rPr>
              <a:t>100 000 </a:t>
            </a:r>
            <a:r>
              <a:rPr lang="fr-FR" sz="500" dirty="0">
                <a:latin typeface="Arial"/>
                <a:cs typeface="Arial"/>
              </a:rPr>
              <a:t>à</a:t>
            </a:r>
            <a:r>
              <a:rPr lang="fr-FR" sz="500" spc="-65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1 000 000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52" name="object 397">
            <a:extLst>
              <a:ext uri="{FF2B5EF4-FFF2-40B4-BE49-F238E27FC236}">
                <a16:creationId xmlns:a16="http://schemas.microsoft.com/office/drawing/2014/main" id="{D4EA0F94-63B9-4FE6-ABE4-ECBB4C9BE950}"/>
              </a:ext>
            </a:extLst>
          </p:cNvPr>
          <p:cNvSpPr txBox="1"/>
          <p:nvPr/>
        </p:nvSpPr>
        <p:spPr>
          <a:xfrm>
            <a:off x="2450719" y="5612688"/>
            <a:ext cx="534035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Arial"/>
                <a:cs typeface="Arial"/>
              </a:rPr>
              <a:t>10,000 </a:t>
            </a:r>
            <a:r>
              <a:rPr lang="fr-FR" sz="500" dirty="0">
                <a:latin typeface="Arial"/>
                <a:cs typeface="Arial"/>
              </a:rPr>
              <a:t>à</a:t>
            </a:r>
            <a:r>
              <a:rPr lang="fr-FR" sz="500" spc="-70" dirty="0">
                <a:latin typeface="Arial"/>
                <a:cs typeface="Arial"/>
              </a:rPr>
              <a:t>  </a:t>
            </a:r>
            <a:r>
              <a:rPr lang="fr-FR" sz="500" spc="-5" dirty="0">
                <a:latin typeface="Arial"/>
                <a:cs typeface="Arial"/>
              </a:rPr>
              <a:t>100,000</a:t>
            </a:r>
            <a:endParaRPr lang="fr-FR" sz="500" dirty="0">
              <a:latin typeface="Arial"/>
              <a:cs typeface="Arial"/>
            </a:endParaRPr>
          </a:p>
        </p:txBody>
      </p:sp>
      <p:grpSp>
        <p:nvGrpSpPr>
          <p:cNvPr id="453" name="object 398">
            <a:extLst>
              <a:ext uri="{FF2B5EF4-FFF2-40B4-BE49-F238E27FC236}">
                <a16:creationId xmlns:a16="http://schemas.microsoft.com/office/drawing/2014/main" id="{A85B7D5C-C38A-4A27-9054-E971393A9194}"/>
              </a:ext>
            </a:extLst>
          </p:cNvPr>
          <p:cNvGrpSpPr/>
          <p:nvPr/>
        </p:nvGrpSpPr>
        <p:grpSpPr>
          <a:xfrm>
            <a:off x="2314638" y="5337238"/>
            <a:ext cx="57150" cy="342900"/>
            <a:chOff x="2314638" y="5337238"/>
            <a:chExt cx="57150" cy="342900"/>
          </a:xfrm>
        </p:grpSpPr>
        <p:sp>
          <p:nvSpPr>
            <p:cNvPr id="454" name="object 399">
              <a:extLst>
                <a:ext uri="{FF2B5EF4-FFF2-40B4-BE49-F238E27FC236}">
                  <a16:creationId xmlns:a16="http://schemas.microsoft.com/office/drawing/2014/main" id="{74EF635A-F928-4DBA-BFFF-519D16B13659}"/>
                </a:ext>
              </a:extLst>
            </p:cNvPr>
            <p:cNvSpPr/>
            <p:nvPr/>
          </p:nvSpPr>
          <p:spPr>
            <a:xfrm>
              <a:off x="2316226" y="5338826"/>
              <a:ext cx="53975" cy="43180"/>
            </a:xfrm>
            <a:custGeom>
              <a:avLst/>
              <a:gdLst/>
              <a:ahLst/>
              <a:cxnLst/>
              <a:rect l="l" t="t" r="r" b="b"/>
              <a:pathLst>
                <a:path w="53975" h="43179">
                  <a:moveTo>
                    <a:pt x="42291" y="0"/>
                  </a:moveTo>
                  <a:lnTo>
                    <a:pt x="28575" y="8762"/>
                  </a:lnTo>
                  <a:lnTo>
                    <a:pt x="6350" y="11684"/>
                  </a:lnTo>
                  <a:lnTo>
                    <a:pt x="0" y="31115"/>
                  </a:lnTo>
                  <a:lnTo>
                    <a:pt x="15875" y="39878"/>
                  </a:lnTo>
                  <a:lnTo>
                    <a:pt x="47625" y="42799"/>
                  </a:lnTo>
                  <a:lnTo>
                    <a:pt x="53975" y="25273"/>
                  </a:lnTo>
                  <a:lnTo>
                    <a:pt x="4229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55" name="object 400">
              <a:extLst>
                <a:ext uri="{FF2B5EF4-FFF2-40B4-BE49-F238E27FC236}">
                  <a16:creationId xmlns:a16="http://schemas.microsoft.com/office/drawing/2014/main" id="{C89A27B5-C442-4235-8F37-3761E5101038}"/>
                </a:ext>
              </a:extLst>
            </p:cNvPr>
            <p:cNvSpPr/>
            <p:nvPr/>
          </p:nvSpPr>
          <p:spPr>
            <a:xfrm>
              <a:off x="2316226" y="5338826"/>
              <a:ext cx="53975" cy="43180"/>
            </a:xfrm>
            <a:custGeom>
              <a:avLst/>
              <a:gdLst/>
              <a:ahLst/>
              <a:cxnLst/>
              <a:rect l="l" t="t" r="r" b="b"/>
              <a:pathLst>
                <a:path w="53975" h="43179">
                  <a:moveTo>
                    <a:pt x="15875" y="39878"/>
                  </a:moveTo>
                  <a:lnTo>
                    <a:pt x="0" y="31115"/>
                  </a:lnTo>
                  <a:lnTo>
                    <a:pt x="6350" y="11684"/>
                  </a:lnTo>
                  <a:lnTo>
                    <a:pt x="28575" y="8762"/>
                  </a:lnTo>
                  <a:lnTo>
                    <a:pt x="42291" y="0"/>
                  </a:lnTo>
                  <a:lnTo>
                    <a:pt x="53975" y="25273"/>
                  </a:lnTo>
                  <a:lnTo>
                    <a:pt x="47625" y="42799"/>
                  </a:lnTo>
                  <a:lnTo>
                    <a:pt x="15875" y="398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56" name="object 401">
              <a:extLst>
                <a:ext uri="{FF2B5EF4-FFF2-40B4-BE49-F238E27FC236}">
                  <a16:creationId xmlns:a16="http://schemas.microsoft.com/office/drawing/2014/main" id="{E74A6EDF-0079-4EDB-A482-7327D51F1E1E}"/>
                </a:ext>
              </a:extLst>
            </p:cNvPr>
            <p:cNvSpPr/>
            <p:nvPr/>
          </p:nvSpPr>
          <p:spPr>
            <a:xfrm>
              <a:off x="2322576" y="5484876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21336" y="0"/>
                  </a:moveTo>
                  <a:lnTo>
                    <a:pt x="13019" y="1672"/>
                  </a:lnTo>
                  <a:lnTo>
                    <a:pt x="6238" y="6238"/>
                  </a:lnTo>
                  <a:lnTo>
                    <a:pt x="1672" y="13019"/>
                  </a:lnTo>
                  <a:lnTo>
                    <a:pt x="0" y="21336"/>
                  </a:lnTo>
                  <a:lnTo>
                    <a:pt x="1672" y="29672"/>
                  </a:lnTo>
                  <a:lnTo>
                    <a:pt x="6238" y="36496"/>
                  </a:lnTo>
                  <a:lnTo>
                    <a:pt x="13019" y="41106"/>
                  </a:lnTo>
                  <a:lnTo>
                    <a:pt x="21336" y="42799"/>
                  </a:lnTo>
                  <a:lnTo>
                    <a:pt x="29672" y="41106"/>
                  </a:lnTo>
                  <a:lnTo>
                    <a:pt x="36496" y="36496"/>
                  </a:lnTo>
                  <a:lnTo>
                    <a:pt x="41106" y="29672"/>
                  </a:lnTo>
                  <a:lnTo>
                    <a:pt x="42799" y="21336"/>
                  </a:lnTo>
                  <a:lnTo>
                    <a:pt x="41106" y="13019"/>
                  </a:lnTo>
                  <a:lnTo>
                    <a:pt x="36496" y="6238"/>
                  </a:lnTo>
                  <a:lnTo>
                    <a:pt x="29672" y="167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57" name="object 402">
              <a:extLst>
                <a:ext uri="{FF2B5EF4-FFF2-40B4-BE49-F238E27FC236}">
                  <a16:creationId xmlns:a16="http://schemas.microsoft.com/office/drawing/2014/main" id="{BB6F6F74-0D1D-4DD9-B3E3-E199271D0557}"/>
                </a:ext>
              </a:extLst>
            </p:cNvPr>
            <p:cNvSpPr/>
            <p:nvPr/>
          </p:nvSpPr>
          <p:spPr>
            <a:xfrm>
              <a:off x="2322576" y="5484876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0" y="21336"/>
                  </a:moveTo>
                  <a:lnTo>
                    <a:pt x="1672" y="13019"/>
                  </a:lnTo>
                  <a:lnTo>
                    <a:pt x="6238" y="6238"/>
                  </a:lnTo>
                  <a:lnTo>
                    <a:pt x="13019" y="1672"/>
                  </a:lnTo>
                  <a:lnTo>
                    <a:pt x="21336" y="0"/>
                  </a:lnTo>
                  <a:lnTo>
                    <a:pt x="29672" y="1672"/>
                  </a:lnTo>
                  <a:lnTo>
                    <a:pt x="36496" y="6238"/>
                  </a:lnTo>
                  <a:lnTo>
                    <a:pt x="41106" y="13019"/>
                  </a:lnTo>
                  <a:lnTo>
                    <a:pt x="42799" y="21336"/>
                  </a:lnTo>
                  <a:lnTo>
                    <a:pt x="41106" y="29672"/>
                  </a:lnTo>
                  <a:lnTo>
                    <a:pt x="36496" y="36496"/>
                  </a:lnTo>
                  <a:lnTo>
                    <a:pt x="29672" y="41106"/>
                  </a:lnTo>
                  <a:lnTo>
                    <a:pt x="21336" y="42799"/>
                  </a:lnTo>
                  <a:lnTo>
                    <a:pt x="13019" y="41106"/>
                  </a:lnTo>
                  <a:lnTo>
                    <a:pt x="6238" y="36496"/>
                  </a:lnTo>
                  <a:lnTo>
                    <a:pt x="1672" y="29672"/>
                  </a:lnTo>
                  <a:lnTo>
                    <a:pt x="0" y="2133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58" name="object 403">
              <a:extLst>
                <a:ext uri="{FF2B5EF4-FFF2-40B4-BE49-F238E27FC236}">
                  <a16:creationId xmlns:a16="http://schemas.microsoft.com/office/drawing/2014/main" id="{E4F3DE36-A709-439D-8F24-0C25FC15252D}"/>
                </a:ext>
              </a:extLst>
            </p:cNvPr>
            <p:cNvSpPr/>
            <p:nvPr/>
          </p:nvSpPr>
          <p:spPr>
            <a:xfrm>
              <a:off x="2327275" y="5635625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21462" y="0"/>
                  </a:moveTo>
                  <a:lnTo>
                    <a:pt x="13126" y="1685"/>
                  </a:lnTo>
                  <a:lnTo>
                    <a:pt x="6302" y="6280"/>
                  </a:lnTo>
                  <a:lnTo>
                    <a:pt x="1692" y="13094"/>
                  </a:lnTo>
                  <a:lnTo>
                    <a:pt x="0" y="21437"/>
                  </a:lnTo>
                  <a:lnTo>
                    <a:pt x="1692" y="29778"/>
                  </a:lnTo>
                  <a:lnTo>
                    <a:pt x="6302" y="36588"/>
                  </a:lnTo>
                  <a:lnTo>
                    <a:pt x="13126" y="41179"/>
                  </a:lnTo>
                  <a:lnTo>
                    <a:pt x="21462" y="42862"/>
                  </a:lnTo>
                  <a:lnTo>
                    <a:pt x="29799" y="41179"/>
                  </a:lnTo>
                  <a:lnTo>
                    <a:pt x="36623" y="36588"/>
                  </a:lnTo>
                  <a:lnTo>
                    <a:pt x="41233" y="29778"/>
                  </a:lnTo>
                  <a:lnTo>
                    <a:pt x="42925" y="21437"/>
                  </a:lnTo>
                  <a:lnTo>
                    <a:pt x="41233" y="13094"/>
                  </a:lnTo>
                  <a:lnTo>
                    <a:pt x="36623" y="6280"/>
                  </a:lnTo>
                  <a:lnTo>
                    <a:pt x="29799" y="1685"/>
                  </a:lnTo>
                  <a:lnTo>
                    <a:pt x="214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59" name="object 404">
              <a:extLst>
                <a:ext uri="{FF2B5EF4-FFF2-40B4-BE49-F238E27FC236}">
                  <a16:creationId xmlns:a16="http://schemas.microsoft.com/office/drawing/2014/main" id="{8A6DBF78-851B-45FB-B202-D7D3D71705FE}"/>
                </a:ext>
              </a:extLst>
            </p:cNvPr>
            <p:cNvSpPr/>
            <p:nvPr/>
          </p:nvSpPr>
          <p:spPr>
            <a:xfrm>
              <a:off x="2327275" y="5635625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0" y="21437"/>
                  </a:moveTo>
                  <a:lnTo>
                    <a:pt x="1692" y="13094"/>
                  </a:lnTo>
                  <a:lnTo>
                    <a:pt x="6302" y="6280"/>
                  </a:lnTo>
                  <a:lnTo>
                    <a:pt x="13126" y="1685"/>
                  </a:lnTo>
                  <a:lnTo>
                    <a:pt x="21462" y="0"/>
                  </a:lnTo>
                  <a:lnTo>
                    <a:pt x="29799" y="1685"/>
                  </a:lnTo>
                  <a:lnTo>
                    <a:pt x="36623" y="6280"/>
                  </a:lnTo>
                  <a:lnTo>
                    <a:pt x="41233" y="13094"/>
                  </a:lnTo>
                  <a:lnTo>
                    <a:pt x="42925" y="21437"/>
                  </a:lnTo>
                  <a:lnTo>
                    <a:pt x="41233" y="29778"/>
                  </a:lnTo>
                  <a:lnTo>
                    <a:pt x="36623" y="36588"/>
                  </a:lnTo>
                  <a:lnTo>
                    <a:pt x="29799" y="41179"/>
                  </a:lnTo>
                  <a:lnTo>
                    <a:pt x="21462" y="42862"/>
                  </a:lnTo>
                  <a:lnTo>
                    <a:pt x="13126" y="41179"/>
                  </a:lnTo>
                  <a:lnTo>
                    <a:pt x="6302" y="36588"/>
                  </a:lnTo>
                  <a:lnTo>
                    <a:pt x="1692" y="29778"/>
                  </a:lnTo>
                  <a:lnTo>
                    <a:pt x="0" y="214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460" name="object 405">
            <a:extLst>
              <a:ext uri="{FF2B5EF4-FFF2-40B4-BE49-F238E27FC236}">
                <a16:creationId xmlns:a16="http://schemas.microsoft.com/office/drawing/2014/main" id="{8E7AB1CC-F2E9-4FA6-A600-84DBF85DDF4C}"/>
              </a:ext>
            </a:extLst>
          </p:cNvPr>
          <p:cNvSpPr txBox="1"/>
          <p:nvPr/>
        </p:nvSpPr>
        <p:spPr>
          <a:xfrm>
            <a:off x="2315972" y="5633415"/>
            <a:ext cx="704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4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461" name="object 406">
            <a:extLst>
              <a:ext uri="{FF2B5EF4-FFF2-40B4-BE49-F238E27FC236}">
                <a16:creationId xmlns:a16="http://schemas.microsoft.com/office/drawing/2014/main" id="{AF5BBC46-7B96-4248-9C10-DA41CFC684F6}"/>
              </a:ext>
            </a:extLst>
          </p:cNvPr>
          <p:cNvSpPr/>
          <p:nvPr/>
        </p:nvSpPr>
        <p:spPr>
          <a:xfrm>
            <a:off x="2530475" y="5929312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950" y="0"/>
                </a:lnTo>
              </a:path>
            </a:pathLst>
          </a:custGeom>
          <a:ln w="63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462" name="object 407">
            <a:extLst>
              <a:ext uri="{FF2B5EF4-FFF2-40B4-BE49-F238E27FC236}">
                <a16:creationId xmlns:a16="http://schemas.microsoft.com/office/drawing/2014/main" id="{CB8651FE-9788-42C6-AD78-4F0BAD5103AE}"/>
              </a:ext>
            </a:extLst>
          </p:cNvPr>
          <p:cNvSpPr txBox="1"/>
          <p:nvPr/>
        </p:nvSpPr>
        <p:spPr>
          <a:xfrm>
            <a:off x="2791968" y="5848287"/>
            <a:ext cx="650495" cy="28020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500" spc="-5" dirty="0">
                <a:latin typeface="Arial"/>
                <a:cs typeface="Arial"/>
              </a:rPr>
              <a:t>Routes pavées</a:t>
            </a:r>
          </a:p>
          <a:p>
            <a:pPr marL="1270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Routes non pavées</a:t>
            </a:r>
          </a:p>
          <a:p>
            <a:pPr marL="1270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Piste</a:t>
            </a:r>
          </a:p>
        </p:txBody>
      </p:sp>
      <p:grpSp>
        <p:nvGrpSpPr>
          <p:cNvPr id="463" name="object 408">
            <a:extLst>
              <a:ext uri="{FF2B5EF4-FFF2-40B4-BE49-F238E27FC236}">
                <a16:creationId xmlns:a16="http://schemas.microsoft.com/office/drawing/2014/main" id="{07AD64E3-A9DC-4FFF-9645-2548D6B80A04}"/>
              </a:ext>
            </a:extLst>
          </p:cNvPr>
          <p:cNvGrpSpPr/>
          <p:nvPr/>
        </p:nvGrpSpPr>
        <p:grpSpPr>
          <a:xfrm>
            <a:off x="2527300" y="6234112"/>
            <a:ext cx="241300" cy="199390"/>
            <a:chOff x="2527300" y="6234112"/>
            <a:chExt cx="241300" cy="199390"/>
          </a:xfrm>
        </p:grpSpPr>
        <p:sp>
          <p:nvSpPr>
            <p:cNvPr id="464" name="object 409">
              <a:extLst>
                <a:ext uri="{FF2B5EF4-FFF2-40B4-BE49-F238E27FC236}">
                  <a16:creationId xmlns:a16="http://schemas.microsoft.com/office/drawing/2014/main" id="{D62AC2C8-75EF-412E-B72C-E1D55E6F357B}"/>
                </a:ext>
              </a:extLst>
            </p:cNvPr>
            <p:cNvSpPr/>
            <p:nvPr/>
          </p:nvSpPr>
          <p:spPr>
            <a:xfrm>
              <a:off x="2530475" y="6237287"/>
              <a:ext cx="234950" cy="0"/>
            </a:xfrm>
            <a:custGeom>
              <a:avLst/>
              <a:gdLst/>
              <a:ahLst/>
              <a:cxnLst/>
              <a:rect l="l" t="t" r="r" b="b"/>
              <a:pathLst>
                <a:path w="234950">
                  <a:moveTo>
                    <a:pt x="0" y="0"/>
                  </a:moveTo>
                  <a:lnTo>
                    <a:pt x="234950" y="0"/>
                  </a:lnTo>
                </a:path>
              </a:pathLst>
            </a:custGeom>
            <a:ln w="6350">
              <a:solidFill>
                <a:srgbClr val="33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65" name="object 410">
              <a:extLst>
                <a:ext uri="{FF2B5EF4-FFF2-40B4-BE49-F238E27FC236}">
                  <a16:creationId xmlns:a16="http://schemas.microsoft.com/office/drawing/2014/main" id="{C6B28CEF-A145-472D-9A7F-E34F422395D8}"/>
                </a:ext>
              </a:extLst>
            </p:cNvPr>
            <p:cNvSpPr/>
            <p:nvPr/>
          </p:nvSpPr>
          <p:spPr>
            <a:xfrm>
              <a:off x="2662554" y="632176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79">
                  <a:moveTo>
                    <a:pt x="14986" y="0"/>
                  </a:moveTo>
                  <a:lnTo>
                    <a:pt x="14986" y="30162"/>
                  </a:lnTo>
                </a:path>
                <a:path w="30480" h="30479">
                  <a:moveTo>
                    <a:pt x="9651" y="21539"/>
                  </a:moveTo>
                  <a:lnTo>
                    <a:pt x="19303" y="21539"/>
                  </a:lnTo>
                </a:path>
                <a:path w="30480" h="30479">
                  <a:moveTo>
                    <a:pt x="0" y="6464"/>
                  </a:moveTo>
                  <a:lnTo>
                    <a:pt x="30099" y="6464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66" name="object 411">
              <a:extLst>
                <a:ext uri="{FF2B5EF4-FFF2-40B4-BE49-F238E27FC236}">
                  <a16:creationId xmlns:a16="http://schemas.microsoft.com/office/drawing/2014/main" id="{90886B79-FF99-446D-B4F5-D6FF21238707}"/>
                </a:ext>
              </a:extLst>
            </p:cNvPr>
            <p:cNvSpPr/>
            <p:nvPr/>
          </p:nvSpPr>
          <p:spPr>
            <a:xfrm>
              <a:off x="2646426" y="6302375"/>
              <a:ext cx="60325" cy="128905"/>
            </a:xfrm>
            <a:custGeom>
              <a:avLst/>
              <a:gdLst/>
              <a:ahLst/>
              <a:cxnLst/>
              <a:rect l="l" t="t" r="r" b="b"/>
              <a:pathLst>
                <a:path w="60325" h="128904">
                  <a:moveTo>
                    <a:pt x="0" y="30162"/>
                  </a:moveTo>
                  <a:lnTo>
                    <a:pt x="2363" y="18420"/>
                  </a:lnTo>
                  <a:lnTo>
                    <a:pt x="8810" y="8832"/>
                  </a:lnTo>
                  <a:lnTo>
                    <a:pt x="18377" y="2369"/>
                  </a:lnTo>
                  <a:lnTo>
                    <a:pt x="30099" y="0"/>
                  </a:lnTo>
                  <a:lnTo>
                    <a:pt x="41840" y="2369"/>
                  </a:lnTo>
                  <a:lnTo>
                    <a:pt x="51450" y="8832"/>
                  </a:lnTo>
                  <a:lnTo>
                    <a:pt x="57941" y="18420"/>
                  </a:lnTo>
                  <a:lnTo>
                    <a:pt x="60325" y="30162"/>
                  </a:lnTo>
                  <a:lnTo>
                    <a:pt x="57941" y="41904"/>
                  </a:lnTo>
                  <a:lnTo>
                    <a:pt x="51450" y="51492"/>
                  </a:lnTo>
                  <a:lnTo>
                    <a:pt x="41840" y="57955"/>
                  </a:lnTo>
                  <a:lnTo>
                    <a:pt x="30099" y="60325"/>
                  </a:lnTo>
                  <a:lnTo>
                    <a:pt x="18377" y="57955"/>
                  </a:lnTo>
                  <a:lnTo>
                    <a:pt x="8810" y="51492"/>
                  </a:lnTo>
                  <a:lnTo>
                    <a:pt x="2363" y="41904"/>
                  </a:lnTo>
                  <a:lnTo>
                    <a:pt x="0" y="30162"/>
                  </a:lnTo>
                  <a:close/>
                </a:path>
                <a:path w="60325" h="128904">
                  <a:moveTo>
                    <a:pt x="9525" y="114579"/>
                  </a:moveTo>
                  <a:lnTo>
                    <a:pt x="9906" y="116078"/>
                  </a:lnTo>
                  <a:lnTo>
                    <a:pt x="10413" y="117576"/>
                  </a:lnTo>
                  <a:lnTo>
                    <a:pt x="11049" y="118910"/>
                  </a:lnTo>
                  <a:lnTo>
                    <a:pt x="11684" y="120243"/>
                  </a:lnTo>
                  <a:lnTo>
                    <a:pt x="12446" y="121412"/>
                  </a:lnTo>
                  <a:lnTo>
                    <a:pt x="13716" y="122580"/>
                  </a:lnTo>
                  <a:lnTo>
                    <a:pt x="14986" y="123748"/>
                  </a:lnTo>
                  <a:lnTo>
                    <a:pt x="17399" y="125412"/>
                  </a:lnTo>
                  <a:lnTo>
                    <a:pt x="18923" y="126250"/>
                  </a:lnTo>
                  <a:lnTo>
                    <a:pt x="20319" y="127088"/>
                  </a:lnTo>
                  <a:lnTo>
                    <a:pt x="21462" y="127254"/>
                  </a:lnTo>
                  <a:lnTo>
                    <a:pt x="22732" y="127584"/>
                  </a:lnTo>
                  <a:lnTo>
                    <a:pt x="24130" y="127914"/>
                  </a:lnTo>
                  <a:lnTo>
                    <a:pt x="25018" y="128092"/>
                  </a:lnTo>
                  <a:lnTo>
                    <a:pt x="26669" y="128257"/>
                  </a:lnTo>
                  <a:lnTo>
                    <a:pt x="28321" y="128422"/>
                  </a:lnTo>
                  <a:lnTo>
                    <a:pt x="30734" y="128587"/>
                  </a:lnTo>
                  <a:lnTo>
                    <a:pt x="32131" y="128587"/>
                  </a:lnTo>
                  <a:lnTo>
                    <a:pt x="33655" y="128587"/>
                  </a:lnTo>
                  <a:lnTo>
                    <a:pt x="34417" y="128587"/>
                  </a:lnTo>
                  <a:lnTo>
                    <a:pt x="35813" y="128257"/>
                  </a:lnTo>
                  <a:lnTo>
                    <a:pt x="37084" y="127914"/>
                  </a:lnTo>
                  <a:lnTo>
                    <a:pt x="38735" y="127584"/>
                  </a:lnTo>
                  <a:lnTo>
                    <a:pt x="40259" y="126923"/>
                  </a:lnTo>
                  <a:lnTo>
                    <a:pt x="41910" y="126250"/>
                  </a:lnTo>
                  <a:lnTo>
                    <a:pt x="44323" y="125247"/>
                  </a:lnTo>
                  <a:lnTo>
                    <a:pt x="45847" y="123913"/>
                  </a:lnTo>
                  <a:lnTo>
                    <a:pt x="47243" y="122580"/>
                  </a:lnTo>
                  <a:lnTo>
                    <a:pt x="48260" y="120916"/>
                  </a:lnTo>
                  <a:lnTo>
                    <a:pt x="49403" y="119253"/>
                  </a:lnTo>
                  <a:lnTo>
                    <a:pt x="50546" y="117576"/>
                  </a:lnTo>
                  <a:lnTo>
                    <a:pt x="51816" y="115074"/>
                  </a:lnTo>
                  <a:lnTo>
                    <a:pt x="52324" y="11424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67" name="object 412">
              <a:extLst>
                <a:ext uri="{FF2B5EF4-FFF2-40B4-BE49-F238E27FC236}">
                  <a16:creationId xmlns:a16="http://schemas.microsoft.com/office/drawing/2014/main" id="{01A239FD-1AF9-438D-A425-B5F2BDE66478}"/>
                </a:ext>
              </a:extLst>
            </p:cNvPr>
            <p:cNvSpPr/>
            <p:nvPr/>
          </p:nvSpPr>
          <p:spPr>
            <a:xfrm>
              <a:off x="2676525" y="6388100"/>
              <a:ext cx="1905" cy="43180"/>
            </a:xfrm>
            <a:custGeom>
              <a:avLst/>
              <a:gdLst/>
              <a:ahLst/>
              <a:cxnLst/>
              <a:rect l="l" t="t" r="r" b="b"/>
              <a:pathLst>
                <a:path w="1905" h="43179">
                  <a:moveTo>
                    <a:pt x="825" y="-1587"/>
                  </a:moveTo>
                  <a:lnTo>
                    <a:pt x="825" y="44450"/>
                  </a:lnTo>
                </a:path>
              </a:pathLst>
            </a:custGeom>
            <a:ln w="48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68" name="object 413">
              <a:extLst>
                <a:ext uri="{FF2B5EF4-FFF2-40B4-BE49-F238E27FC236}">
                  <a16:creationId xmlns:a16="http://schemas.microsoft.com/office/drawing/2014/main" id="{5D22518A-CFFF-4F95-8051-829E05A1A190}"/>
                </a:ext>
              </a:extLst>
            </p:cNvPr>
            <p:cNvSpPr/>
            <p:nvPr/>
          </p:nvSpPr>
          <p:spPr>
            <a:xfrm>
              <a:off x="2670175" y="6396012"/>
              <a:ext cx="14604" cy="1905"/>
            </a:xfrm>
            <a:custGeom>
              <a:avLst/>
              <a:gdLst/>
              <a:ahLst/>
              <a:cxnLst/>
              <a:rect l="l" t="t" r="r" b="b"/>
              <a:pathLst>
                <a:path w="14605" h="1904">
                  <a:moveTo>
                    <a:pt x="-1587" y="825"/>
                  </a:moveTo>
                  <a:lnTo>
                    <a:pt x="15811" y="825"/>
                  </a:lnTo>
                </a:path>
              </a:pathLst>
            </a:custGeom>
            <a:ln w="48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469" name="object 414">
            <a:extLst>
              <a:ext uri="{FF2B5EF4-FFF2-40B4-BE49-F238E27FC236}">
                <a16:creationId xmlns:a16="http://schemas.microsoft.com/office/drawing/2014/main" id="{E9BF13AB-0723-442B-8BF9-57E509F65898}"/>
              </a:ext>
            </a:extLst>
          </p:cNvPr>
          <p:cNvSpPr txBox="1"/>
          <p:nvPr/>
        </p:nvSpPr>
        <p:spPr>
          <a:xfrm>
            <a:off x="2492375" y="6106464"/>
            <a:ext cx="879983" cy="3462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87020" algn="l"/>
              </a:tabLst>
            </a:pPr>
            <a:r>
              <a:rPr lang="fr-FR" sz="750" u="dash" baseline="22222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	</a:t>
            </a:r>
            <a:r>
              <a:rPr lang="fr-FR" sz="750" baseline="22222" dirty="0">
                <a:latin typeface="Arial"/>
                <a:cs typeface="Arial"/>
              </a:rPr>
              <a:t> </a:t>
            </a:r>
            <a:r>
              <a:rPr lang="fr-FR" sz="750" spc="-30" baseline="22222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Voie ferrée</a:t>
            </a:r>
            <a:endParaRPr lang="fr-FR" sz="500" dirty="0">
              <a:latin typeface="Arial"/>
              <a:cs typeface="Arial"/>
            </a:endParaRPr>
          </a:p>
          <a:p>
            <a:pPr marL="320040">
              <a:lnSpc>
                <a:spcPct val="100000"/>
              </a:lnSpc>
            </a:pPr>
            <a:r>
              <a:rPr lang="fr-FR" sz="500" dirty="0">
                <a:latin typeface="Arial"/>
                <a:cs typeface="Arial"/>
              </a:rPr>
              <a:t>Fleuve</a:t>
            </a:r>
          </a:p>
          <a:p>
            <a:pPr marL="315595" marR="63500">
              <a:spcBef>
                <a:spcPts val="200"/>
              </a:spcBef>
            </a:pPr>
            <a:r>
              <a:rPr lang="fr-FR" sz="500" dirty="0">
                <a:latin typeface="Arial"/>
                <a:cs typeface="Arial"/>
              </a:rPr>
              <a:t>Aéroport </a:t>
            </a:r>
          </a:p>
          <a:p>
            <a:pPr marL="315595" marR="63500"/>
            <a:r>
              <a:rPr lang="fr-FR" sz="500" spc="-5" dirty="0">
                <a:latin typeface="Arial"/>
                <a:cs typeface="Arial"/>
              </a:rPr>
              <a:t>Port</a:t>
            </a:r>
            <a:endParaRPr lang="fr-FR" sz="500" dirty="0">
              <a:latin typeface="Arial"/>
              <a:cs typeface="Arial"/>
            </a:endParaRPr>
          </a:p>
        </p:txBody>
      </p:sp>
      <p:grpSp>
        <p:nvGrpSpPr>
          <p:cNvPr id="470" name="object 415">
            <a:extLst>
              <a:ext uri="{FF2B5EF4-FFF2-40B4-BE49-F238E27FC236}">
                <a16:creationId xmlns:a16="http://schemas.microsoft.com/office/drawing/2014/main" id="{D1275332-1F4B-4498-BF6B-AD7957F8A74E}"/>
              </a:ext>
            </a:extLst>
          </p:cNvPr>
          <p:cNvGrpSpPr/>
          <p:nvPr/>
        </p:nvGrpSpPr>
        <p:grpSpPr>
          <a:xfrm>
            <a:off x="3031171" y="5317378"/>
            <a:ext cx="209550" cy="136525"/>
            <a:chOff x="3076638" y="5311838"/>
            <a:chExt cx="209550" cy="136525"/>
          </a:xfrm>
        </p:grpSpPr>
        <p:sp>
          <p:nvSpPr>
            <p:cNvPr id="471" name="object 416">
              <a:extLst>
                <a:ext uri="{FF2B5EF4-FFF2-40B4-BE49-F238E27FC236}">
                  <a16:creationId xmlns:a16="http://schemas.microsoft.com/office/drawing/2014/main" id="{FA06C4E2-F4F3-4737-8DBE-600AE5D3AA90}"/>
                </a:ext>
              </a:extLst>
            </p:cNvPr>
            <p:cNvSpPr/>
            <p:nvPr/>
          </p:nvSpPr>
          <p:spPr>
            <a:xfrm>
              <a:off x="3081401" y="5326507"/>
              <a:ext cx="0" cy="24130"/>
            </a:xfrm>
            <a:custGeom>
              <a:avLst/>
              <a:gdLst/>
              <a:ahLst/>
              <a:cxnLst/>
              <a:rect l="l" t="t" r="r" b="b"/>
              <a:pathLst>
                <a:path h="24129">
                  <a:moveTo>
                    <a:pt x="0" y="0"/>
                  </a:moveTo>
                  <a:lnTo>
                    <a:pt x="0" y="23749"/>
                  </a:lnTo>
                </a:path>
              </a:pathLst>
            </a:custGeom>
            <a:ln w="952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72" name="object 417">
              <a:extLst>
                <a:ext uri="{FF2B5EF4-FFF2-40B4-BE49-F238E27FC236}">
                  <a16:creationId xmlns:a16="http://schemas.microsoft.com/office/drawing/2014/main" id="{3128ADD5-2E7D-4038-AE70-484140FE5EAD}"/>
                </a:ext>
              </a:extLst>
            </p:cNvPr>
            <p:cNvSpPr/>
            <p:nvPr/>
          </p:nvSpPr>
          <p:spPr>
            <a:xfrm>
              <a:off x="3082417" y="5313426"/>
              <a:ext cx="202565" cy="43180"/>
            </a:xfrm>
            <a:custGeom>
              <a:avLst/>
              <a:gdLst/>
              <a:ahLst/>
              <a:cxnLst/>
              <a:rect l="l" t="t" r="r" b="b"/>
              <a:pathLst>
                <a:path w="202564" h="43179">
                  <a:moveTo>
                    <a:pt x="42290" y="0"/>
                  </a:moveTo>
                  <a:lnTo>
                    <a:pt x="24002" y="8255"/>
                  </a:lnTo>
                  <a:lnTo>
                    <a:pt x="1143" y="10668"/>
                  </a:lnTo>
                  <a:lnTo>
                    <a:pt x="0" y="35687"/>
                  </a:lnTo>
                  <a:lnTo>
                    <a:pt x="13715" y="39243"/>
                  </a:lnTo>
                  <a:lnTo>
                    <a:pt x="35432" y="42799"/>
                  </a:lnTo>
                  <a:lnTo>
                    <a:pt x="68580" y="42799"/>
                  </a:lnTo>
                  <a:lnTo>
                    <a:pt x="106171" y="36830"/>
                  </a:lnTo>
                  <a:lnTo>
                    <a:pt x="138175" y="32131"/>
                  </a:lnTo>
                  <a:lnTo>
                    <a:pt x="167894" y="32131"/>
                  </a:lnTo>
                  <a:lnTo>
                    <a:pt x="188468" y="29718"/>
                  </a:lnTo>
                  <a:lnTo>
                    <a:pt x="202183" y="24892"/>
                  </a:lnTo>
                  <a:lnTo>
                    <a:pt x="189610" y="22606"/>
                  </a:lnTo>
                  <a:lnTo>
                    <a:pt x="167894" y="19050"/>
                  </a:lnTo>
                  <a:lnTo>
                    <a:pt x="140462" y="11811"/>
                  </a:lnTo>
                  <a:lnTo>
                    <a:pt x="116458" y="10668"/>
                  </a:lnTo>
                  <a:lnTo>
                    <a:pt x="89153" y="1143"/>
                  </a:lnTo>
                  <a:lnTo>
                    <a:pt x="58293" y="1143"/>
                  </a:lnTo>
                  <a:lnTo>
                    <a:pt x="42290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73" name="object 418">
              <a:extLst>
                <a:ext uri="{FF2B5EF4-FFF2-40B4-BE49-F238E27FC236}">
                  <a16:creationId xmlns:a16="http://schemas.microsoft.com/office/drawing/2014/main" id="{C3A7366D-7105-40BD-94D5-B9E8DA699B7C}"/>
                </a:ext>
              </a:extLst>
            </p:cNvPr>
            <p:cNvSpPr/>
            <p:nvPr/>
          </p:nvSpPr>
          <p:spPr>
            <a:xfrm>
              <a:off x="3082417" y="5313426"/>
              <a:ext cx="202565" cy="43180"/>
            </a:xfrm>
            <a:custGeom>
              <a:avLst/>
              <a:gdLst/>
              <a:ahLst/>
              <a:cxnLst/>
              <a:rect l="l" t="t" r="r" b="b"/>
              <a:pathLst>
                <a:path w="202564" h="43179">
                  <a:moveTo>
                    <a:pt x="1143" y="10668"/>
                  </a:moveTo>
                  <a:lnTo>
                    <a:pt x="24002" y="8255"/>
                  </a:lnTo>
                  <a:lnTo>
                    <a:pt x="42290" y="0"/>
                  </a:lnTo>
                  <a:lnTo>
                    <a:pt x="58293" y="1143"/>
                  </a:lnTo>
                  <a:lnTo>
                    <a:pt x="89153" y="1143"/>
                  </a:lnTo>
                  <a:lnTo>
                    <a:pt x="116458" y="10668"/>
                  </a:lnTo>
                  <a:lnTo>
                    <a:pt x="140462" y="11811"/>
                  </a:lnTo>
                  <a:lnTo>
                    <a:pt x="167894" y="19050"/>
                  </a:lnTo>
                  <a:lnTo>
                    <a:pt x="189610" y="22606"/>
                  </a:lnTo>
                  <a:lnTo>
                    <a:pt x="202183" y="24892"/>
                  </a:lnTo>
                  <a:lnTo>
                    <a:pt x="188468" y="29718"/>
                  </a:lnTo>
                  <a:lnTo>
                    <a:pt x="167894" y="32131"/>
                  </a:lnTo>
                  <a:lnTo>
                    <a:pt x="138175" y="32131"/>
                  </a:lnTo>
                  <a:lnTo>
                    <a:pt x="106171" y="36830"/>
                  </a:lnTo>
                  <a:lnTo>
                    <a:pt x="68580" y="42799"/>
                  </a:lnTo>
                  <a:lnTo>
                    <a:pt x="35432" y="42799"/>
                  </a:lnTo>
                  <a:lnTo>
                    <a:pt x="13715" y="39243"/>
                  </a:lnTo>
                  <a:lnTo>
                    <a:pt x="0" y="35687"/>
                  </a:lnTo>
                </a:path>
              </a:pathLst>
            </a:custGeom>
            <a:ln w="317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74" name="object 419">
              <a:extLst>
                <a:ext uri="{FF2B5EF4-FFF2-40B4-BE49-F238E27FC236}">
                  <a16:creationId xmlns:a16="http://schemas.microsoft.com/office/drawing/2014/main" id="{F5149C18-E7E4-4F0A-99E0-9857D39B8D26}"/>
                </a:ext>
              </a:extLst>
            </p:cNvPr>
            <p:cNvSpPr/>
            <p:nvPr/>
          </p:nvSpPr>
          <p:spPr>
            <a:xfrm>
              <a:off x="3184525" y="5388610"/>
              <a:ext cx="98425" cy="58419"/>
            </a:xfrm>
            <a:custGeom>
              <a:avLst/>
              <a:gdLst/>
              <a:ahLst/>
              <a:cxnLst/>
              <a:rect l="l" t="t" r="r" b="b"/>
              <a:pathLst>
                <a:path w="98425" h="58420">
                  <a:moveTo>
                    <a:pt x="44450" y="0"/>
                  </a:moveTo>
                  <a:lnTo>
                    <a:pt x="7874" y="13080"/>
                  </a:lnTo>
                  <a:lnTo>
                    <a:pt x="7366" y="19811"/>
                  </a:lnTo>
                  <a:lnTo>
                    <a:pt x="5333" y="24637"/>
                  </a:lnTo>
                  <a:lnTo>
                    <a:pt x="3175" y="29463"/>
                  </a:lnTo>
                  <a:lnTo>
                    <a:pt x="0" y="32130"/>
                  </a:lnTo>
                  <a:lnTo>
                    <a:pt x="1016" y="41655"/>
                  </a:lnTo>
                  <a:lnTo>
                    <a:pt x="3175" y="51307"/>
                  </a:lnTo>
                  <a:lnTo>
                    <a:pt x="12700" y="56768"/>
                  </a:lnTo>
                  <a:lnTo>
                    <a:pt x="20574" y="53339"/>
                  </a:lnTo>
                  <a:lnTo>
                    <a:pt x="29082" y="53339"/>
                  </a:lnTo>
                  <a:lnTo>
                    <a:pt x="35940" y="53568"/>
                  </a:lnTo>
                  <a:lnTo>
                    <a:pt x="66167" y="56006"/>
                  </a:lnTo>
                  <a:lnTo>
                    <a:pt x="73025" y="58165"/>
                  </a:lnTo>
                  <a:lnTo>
                    <a:pt x="85725" y="56768"/>
                  </a:lnTo>
                  <a:lnTo>
                    <a:pt x="93090" y="53339"/>
                  </a:lnTo>
                  <a:lnTo>
                    <a:pt x="98425" y="45084"/>
                  </a:lnTo>
                  <a:lnTo>
                    <a:pt x="96265" y="36194"/>
                  </a:lnTo>
                  <a:lnTo>
                    <a:pt x="92075" y="29463"/>
                  </a:lnTo>
                  <a:lnTo>
                    <a:pt x="85725" y="28701"/>
                  </a:lnTo>
                  <a:lnTo>
                    <a:pt x="77215" y="26034"/>
                  </a:lnTo>
                  <a:lnTo>
                    <a:pt x="51307" y="761"/>
                  </a:lnTo>
                  <a:lnTo>
                    <a:pt x="44450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  <p:sp>
          <p:nvSpPr>
            <p:cNvPr id="475" name="object 420">
              <a:extLst>
                <a:ext uri="{FF2B5EF4-FFF2-40B4-BE49-F238E27FC236}">
                  <a16:creationId xmlns:a16="http://schemas.microsoft.com/office/drawing/2014/main" id="{0A0AAE18-4BBB-4717-B7A1-44744F9A97E5}"/>
                </a:ext>
              </a:extLst>
            </p:cNvPr>
            <p:cNvSpPr/>
            <p:nvPr/>
          </p:nvSpPr>
          <p:spPr>
            <a:xfrm>
              <a:off x="3184525" y="5388610"/>
              <a:ext cx="98425" cy="58419"/>
            </a:xfrm>
            <a:custGeom>
              <a:avLst/>
              <a:gdLst/>
              <a:ahLst/>
              <a:cxnLst/>
              <a:rect l="l" t="t" r="r" b="b"/>
              <a:pathLst>
                <a:path w="98425" h="58420">
                  <a:moveTo>
                    <a:pt x="5333" y="24637"/>
                  </a:moveTo>
                  <a:lnTo>
                    <a:pt x="7366" y="19811"/>
                  </a:lnTo>
                  <a:lnTo>
                    <a:pt x="7874" y="13080"/>
                  </a:lnTo>
                  <a:lnTo>
                    <a:pt x="14224" y="8889"/>
                  </a:lnTo>
                  <a:lnTo>
                    <a:pt x="20661" y="5697"/>
                  </a:lnTo>
                  <a:lnTo>
                    <a:pt x="29146" y="2682"/>
                  </a:lnTo>
                  <a:lnTo>
                    <a:pt x="37726" y="549"/>
                  </a:lnTo>
                  <a:lnTo>
                    <a:pt x="44450" y="0"/>
                  </a:lnTo>
                  <a:lnTo>
                    <a:pt x="51307" y="761"/>
                  </a:lnTo>
                  <a:lnTo>
                    <a:pt x="51816" y="10921"/>
                  </a:lnTo>
                  <a:lnTo>
                    <a:pt x="55499" y="15112"/>
                  </a:lnTo>
                  <a:lnTo>
                    <a:pt x="59308" y="19176"/>
                  </a:lnTo>
                  <a:lnTo>
                    <a:pt x="62992" y="22605"/>
                  </a:lnTo>
                  <a:lnTo>
                    <a:pt x="67183" y="24637"/>
                  </a:lnTo>
                  <a:lnTo>
                    <a:pt x="71374" y="26669"/>
                  </a:lnTo>
                  <a:lnTo>
                    <a:pt x="77215" y="26034"/>
                  </a:lnTo>
                  <a:lnTo>
                    <a:pt x="81534" y="27304"/>
                  </a:lnTo>
                  <a:lnTo>
                    <a:pt x="85725" y="28701"/>
                  </a:lnTo>
                  <a:lnTo>
                    <a:pt x="92075" y="29463"/>
                  </a:lnTo>
                  <a:lnTo>
                    <a:pt x="94234" y="32892"/>
                  </a:lnTo>
                  <a:lnTo>
                    <a:pt x="96265" y="36194"/>
                  </a:lnTo>
                  <a:lnTo>
                    <a:pt x="98425" y="45084"/>
                  </a:lnTo>
                  <a:lnTo>
                    <a:pt x="95758" y="49275"/>
                  </a:lnTo>
                  <a:lnTo>
                    <a:pt x="93090" y="53339"/>
                  </a:lnTo>
                  <a:lnTo>
                    <a:pt x="85725" y="56768"/>
                  </a:lnTo>
                  <a:lnTo>
                    <a:pt x="79375" y="57403"/>
                  </a:lnTo>
                  <a:lnTo>
                    <a:pt x="73025" y="58165"/>
                  </a:lnTo>
                  <a:lnTo>
                    <a:pt x="66167" y="56006"/>
                  </a:lnTo>
                  <a:lnTo>
                    <a:pt x="57657" y="55371"/>
                  </a:lnTo>
                  <a:lnTo>
                    <a:pt x="50800" y="54786"/>
                  </a:lnTo>
                  <a:lnTo>
                    <a:pt x="43370" y="54117"/>
                  </a:lnTo>
                  <a:lnTo>
                    <a:pt x="35940" y="53568"/>
                  </a:lnTo>
                  <a:lnTo>
                    <a:pt x="29082" y="53339"/>
                  </a:lnTo>
                  <a:lnTo>
                    <a:pt x="20574" y="53339"/>
                  </a:lnTo>
                  <a:lnTo>
                    <a:pt x="12700" y="56768"/>
                  </a:lnTo>
                  <a:lnTo>
                    <a:pt x="7874" y="53974"/>
                  </a:lnTo>
                  <a:lnTo>
                    <a:pt x="3175" y="51307"/>
                  </a:lnTo>
                  <a:lnTo>
                    <a:pt x="1016" y="41655"/>
                  </a:lnTo>
                  <a:lnTo>
                    <a:pt x="507" y="36956"/>
                  </a:lnTo>
                  <a:lnTo>
                    <a:pt x="0" y="32130"/>
                  </a:lnTo>
                  <a:lnTo>
                    <a:pt x="3175" y="29463"/>
                  </a:lnTo>
                  <a:lnTo>
                    <a:pt x="5333" y="24637"/>
                  </a:lnTo>
                  <a:close/>
                </a:path>
              </a:pathLst>
            </a:custGeom>
            <a:ln w="3175">
              <a:solidFill>
                <a:srgbClr val="00CCFF"/>
              </a:solidFill>
            </a:ln>
          </p:spPr>
          <p:txBody>
            <a:bodyPr wrap="square" lIns="0" tIns="0" rIns="0" bIns="0" rtlCol="0"/>
            <a:lstStyle/>
            <a:p>
              <a:endParaRPr lang="fr-FR" dirty="0"/>
            </a:p>
          </p:txBody>
        </p:sp>
      </p:grpSp>
      <p:sp>
        <p:nvSpPr>
          <p:cNvPr id="476" name="object 421">
            <a:extLst>
              <a:ext uri="{FF2B5EF4-FFF2-40B4-BE49-F238E27FC236}">
                <a16:creationId xmlns:a16="http://schemas.microsoft.com/office/drawing/2014/main" id="{A1E3671E-1F68-4E0C-8C30-28F0806285C9}"/>
              </a:ext>
            </a:extLst>
          </p:cNvPr>
          <p:cNvSpPr txBox="1"/>
          <p:nvPr/>
        </p:nvSpPr>
        <p:spPr>
          <a:xfrm>
            <a:off x="3270629" y="5297789"/>
            <a:ext cx="270512" cy="18017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Times New Roman"/>
                <a:cs typeface="Times New Roman"/>
              </a:rPr>
              <a:t>Barrage</a:t>
            </a:r>
          </a:p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fr-FR" sz="500" spc="-5" dirty="0">
                <a:latin typeface="Times New Roman"/>
                <a:cs typeface="Times New Roman"/>
              </a:rPr>
              <a:t>Lac</a:t>
            </a:r>
            <a:endParaRPr lang="fr-FR" sz="500" dirty="0">
              <a:latin typeface="Times New Roman"/>
              <a:cs typeface="Times New Roman"/>
            </a:endParaRPr>
          </a:p>
        </p:txBody>
      </p:sp>
      <p:sp>
        <p:nvSpPr>
          <p:cNvPr id="477" name="object 422">
            <a:extLst>
              <a:ext uri="{FF2B5EF4-FFF2-40B4-BE49-F238E27FC236}">
                <a16:creationId xmlns:a16="http://schemas.microsoft.com/office/drawing/2014/main" id="{F96271D5-93E1-4D8F-B112-3CC83F392D36}"/>
              </a:ext>
            </a:extLst>
          </p:cNvPr>
          <p:cNvSpPr/>
          <p:nvPr/>
        </p:nvSpPr>
        <p:spPr>
          <a:xfrm>
            <a:off x="1551050" y="6573837"/>
            <a:ext cx="1906905" cy="50800"/>
          </a:xfrm>
          <a:custGeom>
            <a:avLst/>
            <a:gdLst/>
            <a:ahLst/>
            <a:cxnLst/>
            <a:rect l="l" t="t" r="r" b="b"/>
            <a:pathLst>
              <a:path w="1906904" h="50800">
                <a:moveTo>
                  <a:pt x="41275" y="0"/>
                </a:moveTo>
                <a:lnTo>
                  <a:pt x="41275" y="50800"/>
                </a:lnTo>
              </a:path>
              <a:path w="1906904" h="50800">
                <a:moveTo>
                  <a:pt x="947674" y="0"/>
                </a:moveTo>
                <a:lnTo>
                  <a:pt x="947674" y="50800"/>
                </a:lnTo>
              </a:path>
              <a:path w="1906904" h="50800">
                <a:moveTo>
                  <a:pt x="1854200" y="0"/>
                </a:moveTo>
                <a:lnTo>
                  <a:pt x="1854200" y="50800"/>
                </a:lnTo>
              </a:path>
              <a:path w="1906904" h="50800">
                <a:moveTo>
                  <a:pt x="0" y="25400"/>
                </a:moveTo>
                <a:lnTo>
                  <a:pt x="1906524" y="254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lang="fr-FR" dirty="0"/>
          </a:p>
        </p:txBody>
      </p:sp>
      <p:sp>
        <p:nvSpPr>
          <p:cNvPr id="478" name="object 423">
            <a:extLst>
              <a:ext uri="{FF2B5EF4-FFF2-40B4-BE49-F238E27FC236}">
                <a16:creationId xmlns:a16="http://schemas.microsoft.com/office/drawing/2014/main" id="{C143DC79-8B85-44E8-B2AC-5724D877E314}"/>
              </a:ext>
            </a:extLst>
          </p:cNvPr>
          <p:cNvSpPr txBox="1"/>
          <p:nvPr/>
        </p:nvSpPr>
        <p:spPr>
          <a:xfrm>
            <a:off x="1552194" y="6213604"/>
            <a:ext cx="327025" cy="357505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lang="fr-FR" sz="800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</a:t>
            </a:r>
            <a:r>
              <a:rPr lang="fr-FR" sz="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lang="fr-FR" sz="8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</a:t>
            </a:r>
            <a:r>
              <a:rPr lang="fr-FR" sz="8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lang="fr-FR" sz="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ni</a:t>
            </a:r>
            <a:endParaRPr lang="fr-FR" sz="800" dirty="0">
              <a:latin typeface="Times New Roman"/>
              <a:cs typeface="Times New Roman"/>
            </a:endParaRPr>
          </a:p>
          <a:p>
            <a:pPr marL="20320">
              <a:lnSpc>
                <a:spcPct val="100000"/>
              </a:lnSpc>
              <a:spcBef>
                <a:spcPts val="400"/>
              </a:spcBef>
            </a:pPr>
            <a:r>
              <a:rPr lang="fr-FR" sz="600" dirty="0">
                <a:latin typeface="Times New Roman"/>
                <a:cs typeface="Times New Roman"/>
              </a:rPr>
              <a:t>0</a:t>
            </a:r>
          </a:p>
        </p:txBody>
      </p:sp>
      <p:sp>
        <p:nvSpPr>
          <p:cNvPr id="479" name="object 424">
            <a:extLst>
              <a:ext uri="{FF2B5EF4-FFF2-40B4-BE49-F238E27FC236}">
                <a16:creationId xmlns:a16="http://schemas.microsoft.com/office/drawing/2014/main" id="{E02D1AE3-C9E1-484D-B395-71410406F293}"/>
              </a:ext>
            </a:extLst>
          </p:cNvPr>
          <p:cNvSpPr txBox="1"/>
          <p:nvPr/>
        </p:nvSpPr>
        <p:spPr>
          <a:xfrm>
            <a:off x="2406523" y="6454241"/>
            <a:ext cx="217804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600" dirty="0">
                <a:latin typeface="Times New Roman"/>
                <a:cs typeface="Times New Roman"/>
              </a:rPr>
              <a:t>50</a:t>
            </a:r>
            <a:r>
              <a:rPr lang="fr-FR" sz="600" spc="-70" dirty="0">
                <a:latin typeface="Times New Roman"/>
                <a:cs typeface="Times New Roman"/>
              </a:rPr>
              <a:t> </a:t>
            </a:r>
            <a:r>
              <a:rPr lang="fr-FR" sz="600" dirty="0">
                <a:latin typeface="Times New Roman"/>
                <a:cs typeface="Times New Roman"/>
              </a:rPr>
              <a:t>km</a:t>
            </a:r>
          </a:p>
        </p:txBody>
      </p:sp>
      <p:sp>
        <p:nvSpPr>
          <p:cNvPr id="480" name="object 425">
            <a:extLst>
              <a:ext uri="{FF2B5EF4-FFF2-40B4-BE49-F238E27FC236}">
                <a16:creationId xmlns:a16="http://schemas.microsoft.com/office/drawing/2014/main" id="{102F3D90-5F0A-4F79-BDA0-138B1721A949}"/>
              </a:ext>
            </a:extLst>
          </p:cNvPr>
          <p:cNvSpPr txBox="1"/>
          <p:nvPr/>
        </p:nvSpPr>
        <p:spPr>
          <a:xfrm>
            <a:off x="3279775" y="6454241"/>
            <a:ext cx="255904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600" dirty="0">
                <a:latin typeface="Times New Roman"/>
                <a:cs typeface="Times New Roman"/>
              </a:rPr>
              <a:t>100</a:t>
            </a:r>
            <a:r>
              <a:rPr lang="fr-FR" sz="600" spc="-70" dirty="0">
                <a:latin typeface="Times New Roman"/>
                <a:cs typeface="Times New Roman"/>
              </a:rPr>
              <a:t> </a:t>
            </a:r>
            <a:r>
              <a:rPr lang="fr-FR" sz="600" dirty="0">
                <a:latin typeface="Times New Roman"/>
                <a:cs typeface="Times New Roman"/>
              </a:rPr>
              <a:t>km</a:t>
            </a:r>
          </a:p>
        </p:txBody>
      </p:sp>
      <p:sp>
        <p:nvSpPr>
          <p:cNvPr id="481" name="object 393">
            <a:extLst>
              <a:ext uri="{FF2B5EF4-FFF2-40B4-BE49-F238E27FC236}">
                <a16:creationId xmlns:a16="http://schemas.microsoft.com/office/drawing/2014/main" id="{47831964-00E0-42FC-90B2-E78BFD3BDA27}"/>
              </a:ext>
            </a:extLst>
          </p:cNvPr>
          <p:cNvSpPr txBox="1"/>
          <p:nvPr/>
        </p:nvSpPr>
        <p:spPr>
          <a:xfrm>
            <a:off x="1567656" y="6028649"/>
            <a:ext cx="81661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05"/>
              </a:spcBef>
              <a:tabLst>
                <a:tab pos="212725" algn="l"/>
              </a:tabLst>
            </a:pPr>
            <a:r>
              <a:rPr lang="fr-FR" sz="500" u="dash" dirty="0">
                <a:uFill>
                  <a:solidFill>
                    <a:srgbClr val="BADFE2"/>
                  </a:solidFill>
                </a:uFill>
                <a:latin typeface="Arial"/>
                <a:cs typeface="Arial"/>
              </a:rPr>
              <a:t> 	Frontière p</a:t>
            </a:r>
            <a:r>
              <a:rPr lang="fr-FR" sz="500" dirty="0">
                <a:latin typeface="Arial"/>
                <a:cs typeface="Arial"/>
              </a:rPr>
              <a:t>rovinciale</a:t>
            </a:r>
          </a:p>
        </p:txBody>
      </p:sp>
      <p:sp>
        <p:nvSpPr>
          <p:cNvPr id="482" name="object 393">
            <a:extLst>
              <a:ext uri="{FF2B5EF4-FFF2-40B4-BE49-F238E27FC236}">
                <a16:creationId xmlns:a16="http://schemas.microsoft.com/office/drawing/2014/main" id="{15146DC2-3C65-4E8D-8AB6-97A7CF62D67F}"/>
              </a:ext>
            </a:extLst>
          </p:cNvPr>
          <p:cNvSpPr txBox="1"/>
          <p:nvPr/>
        </p:nvSpPr>
        <p:spPr>
          <a:xfrm>
            <a:off x="1552162" y="6139068"/>
            <a:ext cx="816610" cy="1545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080"/>
              </a:lnSpc>
            </a:pPr>
            <a:r>
              <a:rPr lang="fr-FR" sz="1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Galasi</a:t>
            </a:r>
            <a:r>
              <a:rPr lang="fr-FR" sz="1000" b="1" spc="160" dirty="0">
                <a:latin typeface="Times New Roman"/>
                <a:cs typeface="Times New Roman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Capitale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83" name="object 393">
            <a:extLst>
              <a:ext uri="{FF2B5EF4-FFF2-40B4-BE49-F238E27FC236}">
                <a16:creationId xmlns:a16="http://schemas.microsoft.com/office/drawing/2014/main" id="{17E46D3E-74A0-47DD-BA1C-8B83CBACC4E1}"/>
              </a:ext>
            </a:extLst>
          </p:cNvPr>
          <p:cNvSpPr txBox="1"/>
          <p:nvPr/>
        </p:nvSpPr>
        <p:spPr>
          <a:xfrm>
            <a:off x="1757394" y="5938239"/>
            <a:ext cx="816610" cy="904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05"/>
              </a:spcBef>
              <a:tabLst>
                <a:tab pos="212725" algn="l"/>
              </a:tabLst>
            </a:pPr>
            <a:r>
              <a:rPr lang="fr-FR" sz="500" spc="-5" dirty="0">
                <a:latin typeface="Arial"/>
                <a:cs typeface="Arial"/>
              </a:rPr>
              <a:t>Frontière internationale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84" name="object 407">
            <a:extLst>
              <a:ext uri="{FF2B5EF4-FFF2-40B4-BE49-F238E27FC236}">
                <a16:creationId xmlns:a16="http://schemas.microsoft.com/office/drawing/2014/main" id="{483CC261-D5D7-40EB-9585-32707EABA5BB}"/>
              </a:ext>
            </a:extLst>
          </p:cNvPr>
          <p:cNvSpPr txBox="1"/>
          <p:nvPr/>
        </p:nvSpPr>
        <p:spPr>
          <a:xfrm>
            <a:off x="2443957" y="5715231"/>
            <a:ext cx="1109028" cy="126317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lang="fr-FR" sz="500" dirty="0">
                <a:latin typeface="Arial"/>
                <a:cs typeface="Arial"/>
              </a:rPr>
              <a:t>&lt;</a:t>
            </a:r>
            <a:r>
              <a:rPr lang="fr-FR" sz="500" spc="-20" dirty="0">
                <a:latin typeface="Arial"/>
                <a:cs typeface="Arial"/>
              </a:rPr>
              <a:t> </a:t>
            </a:r>
            <a:r>
              <a:rPr lang="fr-FR" sz="500" spc="-5" dirty="0">
                <a:latin typeface="Arial"/>
                <a:cs typeface="Arial"/>
              </a:rPr>
              <a:t>10 000</a:t>
            </a:r>
            <a:endParaRPr lang="fr-FR" sz="500" dirty="0">
              <a:latin typeface="Arial"/>
              <a:cs typeface="Arial"/>
            </a:endParaRPr>
          </a:p>
        </p:txBody>
      </p:sp>
      <p:sp>
        <p:nvSpPr>
          <p:cNvPr id="485" name="object 407">
            <a:extLst>
              <a:ext uri="{FF2B5EF4-FFF2-40B4-BE49-F238E27FC236}">
                <a16:creationId xmlns:a16="http://schemas.microsoft.com/office/drawing/2014/main" id="{89E39E99-6341-43B6-8DDC-AA5A5A5029DE}"/>
              </a:ext>
            </a:extLst>
          </p:cNvPr>
          <p:cNvSpPr txBox="1"/>
          <p:nvPr/>
        </p:nvSpPr>
        <p:spPr>
          <a:xfrm>
            <a:off x="2449598" y="5882184"/>
            <a:ext cx="425911" cy="203261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290"/>
              </a:spcBef>
              <a:tabLst>
                <a:tab pos="328295" algn="l"/>
              </a:tabLst>
            </a:pPr>
            <a:r>
              <a:rPr lang="fr-FR" sz="500" u="sng" dirty="0">
                <a:uFill>
                  <a:solidFill>
                    <a:srgbClr val="FF9900"/>
                  </a:solidFill>
                </a:uFill>
                <a:latin typeface="Arial"/>
                <a:cs typeface="Arial"/>
              </a:rPr>
              <a:t> 	</a:t>
            </a:r>
            <a:endParaRPr lang="fr-FR" sz="500" dirty="0">
              <a:latin typeface="Arial"/>
              <a:cs typeface="Arial"/>
            </a:endParaRPr>
          </a:p>
          <a:p>
            <a:pPr marL="361950" marR="5080" indent="-282575">
              <a:lnSpc>
                <a:spcPts val="590"/>
              </a:lnSpc>
              <a:spcBef>
                <a:spcPts val="40"/>
              </a:spcBef>
              <a:tabLst>
                <a:tab pos="328295" algn="l"/>
              </a:tabLst>
            </a:pPr>
            <a:r>
              <a:rPr sz="500" u="dash" dirty="0">
                <a:uFill>
                  <a:solidFill>
                    <a:srgbClr val="FF9900"/>
                  </a:solidFill>
                </a:uFill>
                <a:latin typeface="Arial"/>
                <a:cs typeface="Arial"/>
              </a:rPr>
              <a:t> 	</a:t>
            </a:r>
            <a:r>
              <a:rPr sz="500" dirty="0">
                <a:latin typeface="Arial"/>
                <a:cs typeface="Arial"/>
              </a:rPr>
              <a:t> </a:t>
            </a:r>
            <a:r>
              <a:rPr sz="500" spc="-20" dirty="0">
                <a:latin typeface="Arial"/>
                <a:cs typeface="Arial"/>
              </a:rPr>
              <a:t> </a:t>
            </a:r>
            <a:endParaRPr sz="500" dirty="0">
              <a:latin typeface="Arial"/>
              <a:cs typeface="Arial"/>
            </a:endParaRPr>
          </a:p>
        </p:txBody>
      </p:sp>
      <p:sp>
        <p:nvSpPr>
          <p:cNvPr id="486" name="object 371">
            <a:extLst>
              <a:ext uri="{FF2B5EF4-FFF2-40B4-BE49-F238E27FC236}">
                <a16:creationId xmlns:a16="http://schemas.microsoft.com/office/drawing/2014/main" id="{AA3B1CCD-1037-4AF5-89D0-4E22821C43F3}"/>
              </a:ext>
            </a:extLst>
          </p:cNvPr>
          <p:cNvSpPr txBox="1">
            <a:spLocks/>
          </p:cNvSpPr>
          <p:nvPr/>
        </p:nvSpPr>
        <p:spPr>
          <a:xfrm>
            <a:off x="3657600" y="0"/>
            <a:ext cx="5486400" cy="382156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spcBef>
                <a:spcPts val="100"/>
              </a:spcBef>
            </a:pPr>
            <a:r>
              <a:rPr lang="fr-FR" sz="2400" kern="0" spc="-5" dirty="0">
                <a:solidFill>
                  <a:sysClr val="windowText" lastClr="000000"/>
                </a:solidFill>
              </a:rPr>
              <a:t>Localisation des équipes de pays de l’ONU</a:t>
            </a:r>
            <a:endParaRPr lang="fr-FR" sz="2400" kern="0" spc="-25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2591365DD56D4D8750E674CD62EF32" ma:contentTypeVersion="22" ma:contentTypeDescription="Create a new document." ma:contentTypeScope="" ma:versionID="ec27a2a93bb6a254e48540e5054f4e50">
  <xsd:schema xmlns:xsd="http://www.w3.org/2001/XMLSchema" xmlns:xs="http://www.w3.org/2001/XMLSchema" xmlns:p="http://schemas.microsoft.com/office/2006/metadata/properties" xmlns:ns2="ffaef953-2cda-4d9d-b070-85228d2d3b5f" xmlns:ns3="756f3f7a-cc20-4157-bc78-ddc9769d8db6" xmlns:ns4="985ec44e-1bab-4c0b-9df0-6ba128686fc9" targetNamespace="http://schemas.microsoft.com/office/2006/metadata/properties" ma:root="true" ma:fieldsID="70f94bd43e4a92ff9f0423f892b53530" ns2:_="" ns3:_="" ns4:_="">
    <xsd:import namespace="ffaef953-2cda-4d9d-b070-85228d2d3b5f"/>
    <xsd:import namespace="756f3f7a-cc20-4157-bc78-ddc9769d8db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x0023_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ef953-2cda-4d9d-b070-85228d2d3b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x0023_" ma:index="12" nillable="true" ma:displayName="#" ma:format="Dropdown" ma:internalName="_x0023_" ma:percentage="FALSE">
      <xsd:simpleType>
        <xsd:restriction base="dms:Number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6f3f7a-cc20-4157-bc78-ddc9769d8d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48d4a9f-cfb2-42af-b391-1b84484739eb}" ma:internalName="TaxCatchAll" ma:showField="CatchAllData" ma:web="756f3f7a-cc20-4157-bc78-ddc9769d8d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faef953-2cda-4d9d-b070-85228d2d3b5f">
      <Terms xmlns="http://schemas.microsoft.com/office/infopath/2007/PartnerControls"/>
    </lcf76f155ced4ddcb4097134ff3c332f>
    <_Flow_SignoffStatus xmlns="ffaef953-2cda-4d9d-b070-85228d2d3b5f" xsi:nil="true"/>
    <TaxCatchAll xmlns="985ec44e-1bab-4c0b-9df0-6ba128686fc9" xsi:nil="true"/>
    <_x0023_ xmlns="ffaef953-2cda-4d9d-b070-85228d2d3b5f" xsi:nil="true"/>
  </documentManagement>
</p:properties>
</file>

<file path=customXml/itemProps1.xml><?xml version="1.0" encoding="utf-8"?>
<ds:datastoreItem xmlns:ds="http://schemas.openxmlformats.org/officeDocument/2006/customXml" ds:itemID="{D7C8F7C5-AB98-4B29-BDE0-1CE81A27DDBD}"/>
</file>

<file path=customXml/itemProps2.xml><?xml version="1.0" encoding="utf-8"?>
<ds:datastoreItem xmlns:ds="http://schemas.openxmlformats.org/officeDocument/2006/customXml" ds:itemID="{0A9F47F3-397A-48C2-9CE8-198088B1DE1C}"/>
</file>

<file path=customXml/itemProps3.xml><?xml version="1.0" encoding="utf-8"?>
<ds:datastoreItem xmlns:ds="http://schemas.openxmlformats.org/officeDocument/2006/customXml" ds:itemID="{D9CBA6ED-8ED8-4D5C-A37E-CF9CCC50B1B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415</Words>
  <Application>Microsoft Office PowerPoint</Application>
  <PresentationFormat>On-screen Show (4:3)</PresentationFormat>
  <Paragraphs>165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Office Theme</vt:lpstr>
      <vt:lpstr>PowerPoint Presentation</vt:lpstr>
      <vt:lpstr>ROUTES ET LIGNES DE COMMUNICATION</vt:lpstr>
      <vt:lpstr>PowerPoint Presentation</vt:lpstr>
      <vt:lpstr>SITUATION HUMANITAIRE</vt:lpstr>
      <vt:lpstr>ÉVALUATION DES RISQUES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VOVF</cp:lastModifiedBy>
  <cp:revision>10</cp:revision>
  <dcterms:created xsi:type="dcterms:W3CDTF">2024-12-18T05:46:25Z</dcterms:created>
  <dcterms:modified xsi:type="dcterms:W3CDTF">2024-12-18T20:13:32Z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2017-04-04T00:00:00Z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2024-12-18T00:00:00Z</vt:filetime>
  </property>
  <property fmtid="{D5CDD505-2E9C-101B-9397-08002B2CF9AE}" pid="5" name="ContentTypeId">
    <vt:lpwstr>0x010100E52591365DD56D4D8750E674CD62EF32</vt:lpwstr>
  </property>
</Properties>
</file>